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63" r:id="rId10"/>
    <p:sldId id="262" r:id="rId11"/>
    <p:sldId id="265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7" autoAdjust="0"/>
    <p:restoredTop sz="90231" autoAdjust="0"/>
  </p:normalViewPr>
  <p:slideViewPr>
    <p:cSldViewPr>
      <p:cViewPr>
        <p:scale>
          <a:sx n="125" d="100"/>
          <a:sy n="125" d="100"/>
        </p:scale>
        <p:origin x="-437" y="13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8D282-3603-47C3-AA95-0CACFB642D5D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30C3C-27EC-4834-8314-6747C45D9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5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U naslovu</a:t>
            </a:r>
            <a:r>
              <a:rPr lang="sr-Latn-RS" baseline="0" dirty="0" smtClean="0"/>
              <a:t> ovog predavanja sam naveo „Podeljeno ja“ ali bih verovatno trebao da kažem podeljeno sopstvo (eng. Self). Dakle, govoriću o tom „ja“, jer mi je nekako više u duhu srpskog jezike, misleći u stvari na sopstvo ili self. Self kao nešto što mora da se održava u vremenu. Upravo Kuli govori o tome da je self ono o čemu se u govoru pridružuju zamenice ja, meni-mi, moje itd.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30C3C-27EC-4834-8314-6747C45D92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1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30C3C-27EC-4834-8314-6747C45D92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78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Kao što vidimo sopstvo se može okarkterisati</a:t>
            </a:r>
            <a:r>
              <a:rPr lang="sr-Latn-RS" baseline="0" dirty="0" smtClean="0"/>
              <a:t> na različite načine i sama teme je sama po sebi ogromna. </a:t>
            </a:r>
            <a:r>
              <a:rPr lang="sr-Latn-RS" dirty="0" smtClean="0"/>
              <a:t>Pošto želim da govorim o podeljenom</a:t>
            </a:r>
            <a:r>
              <a:rPr lang="sr-Latn-RS" baseline="0" dirty="0" smtClean="0"/>
              <a:t> ja (sopstvu) malo ću simplifikovati celu svar. Kada govorim o sopstvu fokusiraću se na dva koncepta sopstva minimalni i narativni. Minimalni se može odvojiti od protoka vremena dok je narativni onaj koji kontinualno postoji u vremenu. Minimalno sopstvo je vezano za trenutno osećanje toga biti svestan i odnosi se na ja kao subjekt (Wittgenštajn). Princip imuniteta (Shoemaker) kada koristimo ja kao subjekt i ne pokušava da identifikujemo sami sebe). Nekonceptualni sadržaji iz ugla prvog lica je kada u našj svesti nema konceptualnih sadržaja (kada se pozicinioramo u odnosu na sredinu u kojoj se nalazimo). Prosopagnozija, ličnosti koje ne prepoznaju sebe u ogledalu, ali nemaju problema da razumeju da drugi imaju druga verovanja. Ova bolest pokazuje da svest o sebi i samoprepoznavanje nisu potpuno povezani.  Narativno sopstvo (Ricoeur)  Danijel Denet naziva i neminimalno sopstvo, a vezano je i za pojam prošireno sopstvo (extended self) koji koristi Neser (Neisser).  Ima diskurzivne osobine (javlja se kroz diskurs). Narativno sopstvo je rešenje problema isto toliko je i novi problem. Svest takođe nije monolitna sama po sebi. Damasio razlikuje core cosciousness (bazična svest) i proširena svest (extended cosciousness). Prvi odgovara osećaju sopstva a druga tzv. autobiografskom sopstvu.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30C3C-27EC-4834-8314-6747C45D92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5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Neću govoriti o slučajevima podeljenog ja koji ulaze</a:t>
            </a:r>
            <a:r>
              <a:rPr lang="sr-Latn-RS" baseline="0" dirty="0" smtClean="0"/>
              <a:t> u kliničku praksu (višestruke ličnosti) podeljene pažnje kod pacijenata kod kojih je operativno podeljen Corpus callosum koj povezuje dve hemisfere mozga.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30C3C-27EC-4834-8314-6747C45D92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5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Dakle u gornjem merenju svet se pocepao</a:t>
            </a:r>
            <a:r>
              <a:rPr lang="sr-Latn-RS" baseline="0" dirty="0" smtClean="0"/>
              <a:t> na dva sveta u kojem se elektron nalazi u Kraljevu i drugi svet u kome je u Beogradu. Naravno, elektron je mogao da ima još neka druga stanja pa se ceo svet mogao da podeli na još beskonačno mnogo novih svetova.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30C3C-27EC-4834-8314-6747C45D92E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1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0"/>
            <a:ext cx="5111750" cy="33604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00150"/>
            <a:ext cx="3008313" cy="33604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363474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286250"/>
            <a:ext cx="8153400" cy="342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4/23/2019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391843" y="4368483"/>
            <a:ext cx="9867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627534"/>
            <a:ext cx="5832648" cy="2016224"/>
          </a:xfrm>
        </p:spPr>
        <p:txBody>
          <a:bodyPr>
            <a:noAutofit/>
          </a:bodyPr>
          <a:lstStyle/>
          <a:p>
            <a:r>
              <a:rPr lang="sr-Latn-RS" sz="2600" b="1" dirty="0" smtClean="0"/>
              <a:t>Podeljeno ja: psihološki, matematičko-postmoderni i kvantno-mehanički aspekt</a:t>
            </a:r>
            <a:endParaRPr lang="sr-Latn-R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3363838"/>
            <a:ext cx="5832648" cy="825936"/>
          </a:xfrm>
        </p:spPr>
        <p:txBody>
          <a:bodyPr>
            <a:normAutofit fontScale="85000" lnSpcReduction="10000"/>
          </a:bodyPr>
          <a:lstStyle/>
          <a:p>
            <a:r>
              <a:rPr lang="sr-Latn-RS" sz="2000" dirty="0" smtClean="0">
                <a:solidFill>
                  <a:srgbClr val="92D050"/>
                </a:solidFill>
              </a:rPr>
              <a:t>Vladimir </a:t>
            </a:r>
            <a:r>
              <a:rPr lang="sr-Latn-RS" dirty="0">
                <a:solidFill>
                  <a:srgbClr val="92D050"/>
                </a:solidFill>
              </a:rPr>
              <a:t>Đ</a:t>
            </a:r>
            <a:r>
              <a:rPr lang="sr-Latn-RS" sz="2000" dirty="0" smtClean="0">
                <a:solidFill>
                  <a:srgbClr val="92D050"/>
                </a:solidFill>
              </a:rPr>
              <a:t>oković</a:t>
            </a:r>
          </a:p>
          <a:p>
            <a:r>
              <a:rPr lang="sr-Latn-RS" sz="2000" dirty="0" smtClean="0">
                <a:solidFill>
                  <a:srgbClr val="92D050"/>
                </a:solidFill>
              </a:rPr>
              <a:t>Institut za nuklearne nauke „vinča“</a:t>
            </a:r>
            <a:endParaRPr lang="en-GB" sz="2000" dirty="0">
              <a:solidFill>
                <a:srgbClr val="92D050"/>
              </a:solidFill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27" y="228371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2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598"/>
            <a:ext cx="7620000" cy="374441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sr-Latn-RS" sz="1600" dirty="0" smtClean="0"/>
              <a:t>Interpretacija „Mnogo svetova“ (Many worlds formulation of QM)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Interpraticaja „mnogo svetova“ je jedna od interpretacija QM bez kolapsa koja je izvedena iz tzv. interpretacije „relativnog stanja“ Hugh Everett-a. (</a:t>
            </a:r>
            <a:r>
              <a:rPr lang="sr-Latn-RS" sz="1400" b="0" dirty="0"/>
              <a:t>Bruce </a:t>
            </a:r>
            <a:r>
              <a:rPr lang="sr-Latn-RS" sz="1400" b="0" dirty="0" smtClean="0"/>
              <a:t>DeWitt, Davide Deutsch)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Nazivaju je još i interpretacija „svetova koji se cepaju“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Jedan vektor stanja za ceo univerzum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Ovaj vektor nikad ne kolapsira i stoga je objektivni svet strogo deterministički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Svet je opisan dinamičkim varijablama i vektorom stanja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Vremenskom evolucijom dinamičkih varijabli vektor stanja se kontinuirano cepa u ortogonalne vektore što odgovara cepanju unverzuma na mnogo novih svetova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U svakom od njih merenje daje definitivni rezultat</a:t>
            </a:r>
          </a:p>
          <a:p>
            <a:pPr marL="285750" indent="73025">
              <a:spcAft>
                <a:spcPts val="0"/>
              </a:spcAft>
              <a:buFont typeface="Arial" pitchFamily="34" charset="0"/>
              <a:buChar char="•"/>
            </a:pPr>
            <a:endParaRPr lang="sr-Latn-RS" sz="1400" b="0" dirty="0" smtClean="0"/>
          </a:p>
          <a:p>
            <a:pPr>
              <a:spcAft>
                <a:spcPts val="0"/>
              </a:spcAft>
            </a:pPr>
            <a:r>
              <a:rPr lang="sr-Latn-RS" sz="1200" b="0" dirty="0">
                <a:solidFill>
                  <a:srgbClr val="92D050"/>
                </a:solidFill>
              </a:rPr>
              <a:t>Bruce DeWitt: „I still recall vividly the shock I expreienced on first enountering this mutiworld concept. The idea of 10</a:t>
            </a:r>
            <a:r>
              <a:rPr lang="sr-Latn-RS" sz="1200" b="0" baseline="30000" dirty="0">
                <a:solidFill>
                  <a:srgbClr val="92D050"/>
                </a:solidFill>
              </a:rPr>
              <a:t>100</a:t>
            </a:r>
            <a:r>
              <a:rPr lang="sr-Latn-RS" sz="1200" b="0" dirty="0">
                <a:solidFill>
                  <a:srgbClr val="92D050"/>
                </a:solidFill>
              </a:rPr>
              <a:t> slightly copies of oneself all constantly splitting into further copies, which ultimately become unrecognizable, is not easy to reconcile with common sense. Here is schisoprenia with a </a:t>
            </a:r>
            <a:r>
              <a:rPr lang="sr-Latn-RS" sz="1200" b="0" dirty="0" smtClean="0">
                <a:solidFill>
                  <a:srgbClr val="92D050"/>
                </a:solidFill>
              </a:rPr>
              <a:t>vengance.</a:t>
            </a:r>
          </a:p>
          <a:p>
            <a:pPr>
              <a:spcAft>
                <a:spcPts val="0"/>
              </a:spcAft>
            </a:pPr>
            <a:endParaRPr lang="sr-Latn-RS" sz="1200" b="0" dirty="0" smtClean="0">
              <a:solidFill>
                <a:srgbClr val="92D050"/>
              </a:solidFill>
            </a:endParaRPr>
          </a:p>
          <a:p>
            <a:pPr>
              <a:spcAft>
                <a:spcPts val="0"/>
              </a:spcAft>
            </a:pPr>
            <a:r>
              <a:rPr lang="sr-Latn-RS" sz="1200" b="0" dirty="0" smtClean="0">
                <a:solidFill>
                  <a:srgbClr val="92D050"/>
                </a:solidFill>
              </a:rPr>
              <a:t>Davide Deutsch „If, aside from variants of me in other universes, there are also multiple identical copies of me, which one am I? I am, of course, all of them . Each of them just asked the question, ’which one am I?’ “</a:t>
            </a:r>
          </a:p>
          <a:p>
            <a:pPr>
              <a:spcAft>
                <a:spcPts val="0"/>
              </a:spcAft>
            </a:pPr>
            <a:endParaRPr lang="sr-Latn-RS" sz="1400" b="0" dirty="0" smtClean="0">
              <a:solidFill>
                <a:srgbClr val="92D050"/>
              </a:solidFill>
            </a:endParaRPr>
          </a:p>
          <a:p>
            <a:pPr>
              <a:spcAft>
                <a:spcPts val="0"/>
              </a:spcAft>
            </a:pPr>
            <a:endParaRPr lang="en-US" sz="1400" b="0" dirty="0"/>
          </a:p>
        </p:txBody>
      </p:sp>
      <p:sp>
        <p:nvSpPr>
          <p:cNvPr id="4" name="Rectangle 3"/>
          <p:cNvSpPr/>
          <p:nvPr/>
        </p:nvSpPr>
        <p:spPr>
          <a:xfrm>
            <a:off x="683568" y="123478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dirty="0">
                <a:solidFill>
                  <a:srgbClr val="92D050"/>
                </a:solidFill>
              </a:rPr>
              <a:t>„Šta je to protiv svet? Upita moja ćerka. Pokušah da joj objasnim kako postoji neutvrđen broj svetova uzajmno užljebljenih, a koji jedan drugom ne smetaju, naslaganih jedan na drugi ili, štaviše, u međusobnom prožimanju bez dodirivanja, koji, čak, mogu naporedo postojati u jednom istom svemiru.“ Ežen Jonesko – „Hodač po vazduhu“</a:t>
            </a:r>
          </a:p>
        </p:txBody>
      </p:sp>
    </p:spTree>
    <p:extLst>
      <p:ext uri="{BB962C8B-B14F-4D97-AF65-F5344CB8AC3E}">
        <p14:creationId xmlns:p14="http://schemas.microsoft.com/office/powerpoint/2010/main" val="184912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7494"/>
            <a:ext cx="7992888" cy="4248472"/>
          </a:xfrm>
        </p:spPr>
        <p:txBody>
          <a:bodyPr>
            <a:normAutofit fontScale="85000" lnSpcReduction="20000"/>
          </a:bodyPr>
          <a:lstStyle/>
          <a:p>
            <a:r>
              <a:rPr lang="sr-Latn-RS" sz="1600" dirty="0" smtClean="0"/>
              <a:t>Interpretacija „Mnogo umova“ (many minds formulation)- Albert i Loewer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 Everett: „Teorija relativnog stanja je objektivno kauzaulna i kontinualna ali subjektivno diskontinuirana i stohastična.“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Razlikuje fizičko stanje posmatrača (i njegovu evoluciju kao kontinualnu i kauzalnu) i mentalno stanje (i njegovu evolucij kao diskontinuiranu i stohastičnu)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Mogla bi se nazvati teorijom skrivenih varijabli (varijabla dodata u standardni opis predstavlja mentalno stanje posmatrača)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Problem merenja, u principu, ne postoji jer posmatrač dobija tačno određen rezultat merenja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Da bi se obezbedilo da je mentalno stanje posmatrača pridruženo njegovom fizičkom stanju Albert i Lower pripisuju posmatraču kontinuum umova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QM stanje evoluira deterministički, a umovi evoluiraju na slučajan način sa verovatnoćama koje odgovaraju stanjima svakog uma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/>
              <a:t>U </a:t>
            </a:r>
            <a:r>
              <a:rPr lang="sr-Latn-RS" sz="1400" b="0" dirty="0" smtClean="0"/>
              <a:t>primeru ID</a:t>
            </a:r>
            <a:r>
              <a:rPr lang="sr-Latn-RS" sz="1400" b="0" dirty="0"/>
              <a:t>&gt; = a Iu KV&gt;</a:t>
            </a:r>
            <a:r>
              <a:rPr lang="sr-Latn-RS" sz="1400" b="0" baseline="-25000" dirty="0"/>
              <a:t>P</a:t>
            </a:r>
            <a:r>
              <a:rPr lang="sr-Latn-RS" sz="1400" b="0" dirty="0"/>
              <a:t>IKV&gt;</a:t>
            </a:r>
            <a:r>
              <a:rPr lang="sr-Latn-RS" sz="1400" b="0" baseline="-25000" dirty="0"/>
              <a:t>e</a:t>
            </a:r>
            <a:r>
              <a:rPr lang="sr-Latn-RS" sz="1400" b="0" dirty="0"/>
              <a:t> +b Inije u </a:t>
            </a:r>
            <a:r>
              <a:rPr lang="sr-Latn-RS" sz="1400" b="0" dirty="0" smtClean="0"/>
              <a:t>KV&gt;</a:t>
            </a:r>
            <a:r>
              <a:rPr lang="sr-Latn-RS" sz="1400" b="0" baseline="-25000" dirty="0" smtClean="0"/>
              <a:t>P</a:t>
            </a:r>
            <a:r>
              <a:rPr lang="sr-Latn-RS" sz="1400" b="0" dirty="0"/>
              <a:t>I</a:t>
            </a:r>
            <a:r>
              <a:rPr lang="sr-Latn-RS" sz="1400" b="0" dirty="0" smtClean="0"/>
              <a:t>BG&gt;</a:t>
            </a:r>
            <a:r>
              <a:rPr lang="sr-Latn-RS" sz="1400" b="0" baseline="-25000" dirty="0" smtClean="0"/>
              <a:t>e</a:t>
            </a:r>
            <a:r>
              <a:rPr lang="sr-Latn-RS" sz="1400" b="0" dirty="0" smtClean="0"/>
              <a:t> jedan um će biti u stanju „u KV“ sa verovatnoćom IaI</a:t>
            </a:r>
            <a:r>
              <a:rPr lang="sr-Latn-RS" sz="1400" b="0" baseline="30000" dirty="0" smtClean="0"/>
              <a:t>2 </a:t>
            </a:r>
            <a:r>
              <a:rPr lang="sr-Latn-RS" sz="1400" b="0" dirty="0"/>
              <a:t> </a:t>
            </a:r>
            <a:r>
              <a:rPr lang="sr-Latn-RS" sz="1400" b="0" dirty="0" smtClean="0"/>
              <a:t>a drugi u stanju „nije u KV“ sa verovatnoćom IbI</a:t>
            </a:r>
            <a:r>
              <a:rPr lang="sr-Latn-RS" sz="1400" b="0" baseline="30000" dirty="0" smtClean="0"/>
              <a:t>2</a:t>
            </a:r>
            <a:r>
              <a:rPr lang="sr-Latn-RS" sz="1400" b="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Prednost Intepretacije „mnogo umova“ je u tome što ne moramo da imamo preferentni bazis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Rezultati merenja će se pojavljivati u skladu sa Bornovim pravilom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Problem je uvođenje kontinuuma umova jer ne postoji prirodna mera za kontinulnu beskonačnost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b="0" dirty="0" smtClean="0"/>
              <a:t>Michael Lockwood uvodi obeležavanje umova kontunalnim parametrom </a:t>
            </a:r>
            <a:r>
              <a:rPr lang="sr-Latn-RS" sz="1900" b="0" dirty="0" smtClean="0"/>
              <a:t>(</a:t>
            </a:r>
            <a:r>
              <a:rPr lang="sr-Latn-RS" sz="1400" b="0" dirty="0"/>
              <a:t>0&lt;λ&lt;1 </a:t>
            </a:r>
            <a:r>
              <a:rPr lang="sr-Latn-RS" sz="1400" b="0" dirty="0" smtClean="0"/>
              <a:t>)</a:t>
            </a:r>
            <a:endParaRPr lang="sr-Latn-RS" sz="1900" b="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424335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55526"/>
            <a:ext cx="8424936" cy="4032448"/>
          </a:xfrm>
        </p:spPr>
        <p:txBody>
          <a:bodyPr/>
          <a:lstStyle/>
          <a:p>
            <a:r>
              <a:rPr lang="sr-Latn-RS" dirty="0" smtClean="0"/>
              <a:t>Priča dodaje da je pre ili posle svoje smrti stao pred Gospoda i rekao mu: „Ja koji sam uzalud bio toliko ljudi želeo sam da budem jedan, da budem ja.“ Božji glas mu je odgovorio iz kovitlaca: Ni ja nisam ja, sanjao sam svet kao što si ti sanjao svoje delo moj Šekspire, a među obličjima moga sna si i ti koji si kao i ja mnogi i niko.“</a:t>
            </a:r>
          </a:p>
          <a:p>
            <a:r>
              <a:rPr lang="sr-Latn-RS" dirty="0" smtClean="0"/>
              <a:t>Borhes „Everything and Nothing“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39752" y="3435846"/>
            <a:ext cx="46089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400" b="1" dirty="0" smtClean="0"/>
              <a:t>Hvala na pažnji 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2979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9503"/>
            <a:ext cx="8496944" cy="8037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r-Latn-RS" sz="2000" dirty="0" smtClean="0">
                <a:solidFill>
                  <a:srgbClr val="92D050"/>
                </a:solidFill>
              </a:rPr>
              <a:t>„</a:t>
            </a:r>
            <a:r>
              <a:rPr lang="en-GB" sz="2000" dirty="0" smtClean="0">
                <a:solidFill>
                  <a:srgbClr val="92D050"/>
                </a:solidFill>
              </a:rPr>
              <a:t>Who </a:t>
            </a:r>
            <a:r>
              <a:rPr lang="en-GB" sz="2000" dirty="0">
                <a:solidFill>
                  <a:srgbClr val="92D050"/>
                </a:solidFill>
              </a:rPr>
              <a:t>in the world am I? Ah, that's the great puzzle.”  ― Lewis Carroll, Alice in Wonderland</a:t>
            </a:r>
            <a:endParaRPr lang="en-GB" dirty="0">
              <a:solidFill>
                <a:srgbClr val="92D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67544" y="1142476"/>
            <a:ext cx="71287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5576" y="127560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Self-Sopstvo </a:t>
            </a:r>
            <a:endParaRPr lang="sr-Latn-RS" b="1" dirty="0"/>
          </a:p>
        </p:txBody>
      </p:sp>
      <p:sp>
        <p:nvSpPr>
          <p:cNvPr id="5" name="Rectangle 4"/>
          <p:cNvSpPr/>
          <p:nvPr/>
        </p:nvSpPr>
        <p:spPr>
          <a:xfrm>
            <a:off x="323528" y="1726813"/>
            <a:ext cx="813690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RS" sz="1400" dirty="0" smtClean="0"/>
              <a:t>Pojmovi self-concept (samokoncept) i self-identity (samoidentitet) su potpuno utkani u istoriju zapadne filosofije.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dirty="0" smtClean="0"/>
              <a:t>U centar pažnje dolaze tokom 18. </a:t>
            </a:r>
            <a:r>
              <a:rPr lang="sr-Latn-RS" sz="1400" dirty="0"/>
              <a:t>veka u </a:t>
            </a:r>
            <a:r>
              <a:rPr lang="sr-Latn-RS" sz="1400" dirty="0" smtClean="0"/>
              <a:t>radovima Kanta (Immanuel Kant), Didroa (Denis Diderot)  Hazlita </a:t>
            </a:r>
            <a:r>
              <a:rPr lang="sr-Latn-RS" sz="1400" dirty="0"/>
              <a:t>(William </a:t>
            </a:r>
            <a:r>
              <a:rPr lang="sr-Latn-RS" sz="1400" dirty="0" smtClean="0"/>
              <a:t>Hazlitt), Hjuma (David Hume), koji umestvo sopstva kao </a:t>
            </a:r>
            <a:r>
              <a:rPr lang="sr-Latn-RS" sz="1400" i="1" dirty="0" smtClean="0"/>
              <a:t>besmrtne duše</a:t>
            </a:r>
            <a:r>
              <a:rPr lang="sr-Latn-RS" sz="1400" dirty="0" smtClean="0"/>
              <a:t> uvode sopstvo kao </a:t>
            </a:r>
            <a:r>
              <a:rPr lang="sr-Latn-RS" sz="1400" i="1" dirty="0" smtClean="0"/>
              <a:t>um</a:t>
            </a:r>
            <a:r>
              <a:rPr lang="sr-Latn-RS" sz="1400" dirty="0" smtClean="0"/>
              <a:t>. Umestvo sopstva kao jednog postojećeg i nepromenjivog entiteta uvodi se sopstvo kao sveukupnost fizičkih i psiholoških procesa unutar osobe u toku različitih vremenskih perioda </a:t>
            </a:r>
            <a:r>
              <a:rPr lang="sr-Latn-RS" sz="1400" dirty="0"/>
              <a:t>njenog </a:t>
            </a:r>
            <a:r>
              <a:rPr lang="sr-Latn-RS" sz="1400" dirty="0" smtClean="0"/>
              <a:t>razvoja.</a:t>
            </a:r>
            <a:endParaRPr lang="sr-Latn-R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dirty="0" smtClean="0"/>
              <a:t>Pojam samoidentitet, u obliku kakvim ga koristimo danas, počinje da  </a:t>
            </a:r>
            <a:r>
              <a:rPr lang="sr-Latn-RS" sz="1400" dirty="0"/>
              <a:t>koristi Vilijem Džejms (William James</a:t>
            </a:r>
            <a:r>
              <a:rPr lang="sr-Latn-RS" sz="1400" dirty="0" smtClean="0"/>
              <a:t>) krajem 19. </a:t>
            </a:r>
            <a:r>
              <a:rPr lang="sr-Latn-RS" sz="1400" smtClean="0"/>
              <a:t>veka. </a:t>
            </a:r>
            <a:r>
              <a:rPr lang="sr-Latn-RS" sz="1400" dirty="0" smtClean="0"/>
              <a:t>Za njega je samoidentitet  konstrukt koji se pojavljuje kroz akumulaciju iskustava i kroz povratnu spregu u interakciji sa okolinom. To je skup verovanja koje neko ima o sebi.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dirty="0" smtClean="0"/>
              <a:t>Džejms razlikuje društveno</a:t>
            </a:r>
            <a:r>
              <a:rPr lang="en-GB" sz="1400" dirty="0" smtClean="0"/>
              <a:t>, </a:t>
            </a:r>
            <a:r>
              <a:rPr lang="sr-Latn-RS" sz="1400" dirty="0" smtClean="0"/>
              <a:t>spiritualno</a:t>
            </a:r>
            <a:r>
              <a:rPr lang="en-GB" sz="1400" dirty="0" smtClean="0"/>
              <a:t>, </a:t>
            </a:r>
            <a:r>
              <a:rPr lang="sr-Latn-RS" sz="1400" dirty="0" smtClean="0"/>
              <a:t>mentalno</a:t>
            </a:r>
            <a:r>
              <a:rPr lang="en-GB" sz="1400" dirty="0" smtClean="0"/>
              <a:t>, </a:t>
            </a:r>
            <a:r>
              <a:rPr lang="sr-Latn-RS" sz="1400" dirty="0" smtClean="0"/>
              <a:t>fizičko</a:t>
            </a:r>
            <a:r>
              <a:rPr lang="en-GB" sz="1400" dirty="0" smtClean="0"/>
              <a:t> </a:t>
            </a:r>
            <a:r>
              <a:rPr lang="sr-Latn-RS" sz="1400" dirty="0" smtClean="0"/>
              <a:t>itd. </a:t>
            </a:r>
            <a:r>
              <a:rPr lang="sr-Latn-RS" sz="1400" dirty="0"/>
              <a:t>s</a:t>
            </a:r>
            <a:r>
              <a:rPr lang="sr-Latn-RS" sz="1400" dirty="0" smtClean="0"/>
              <a:t>opstvo.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400" dirty="0" smtClean="0"/>
              <a:t>Pojam sopstva  i samokoncepta dalje razvijaju Kuli (Cooley), Mid (Mead), Salivan (Sullivan), Lecki (Lecky), Hilgard (Hilgard), Rodžers (Rogers), Olport (Allport) itd.</a:t>
            </a:r>
          </a:p>
          <a:p>
            <a:endParaRPr lang="sr-Latn-RS" sz="1600" dirty="0" smtClean="0"/>
          </a:p>
        </p:txBody>
      </p:sp>
    </p:spTree>
    <p:extLst>
      <p:ext uri="{BB962C8B-B14F-4D97-AF65-F5344CB8AC3E}">
        <p14:creationId xmlns:p14="http://schemas.microsoft.com/office/powerpoint/2010/main" val="26196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791200" cy="515705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solidFill>
                  <a:srgbClr val="92D050"/>
                </a:solidFill>
              </a:rPr>
              <a:t>Sopstvo – glavne karakteristike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933"/>
            <a:ext cx="7931224" cy="389508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Svest o sopstvenom telu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Svest o trajanju vremenu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Želja za jačanjem ega i potreba za samouverenošću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Ekstenzija </a:t>
            </a:r>
            <a:r>
              <a:rPr lang="sr-Latn-RS" smtClean="0"/>
              <a:t>ega – prepoznavanje </a:t>
            </a:r>
            <a:r>
              <a:rPr lang="sr-Latn-RS" dirty="0" smtClean="0"/>
              <a:t>sopstva i izvan granica tela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Agent koji deluje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Sadrži različita emirijska sopstva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Razvija i organizuje iskustvo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Posmatra samog sebe kao objekt saznanja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---------</a:t>
            </a:r>
          </a:p>
          <a:p>
            <a:pPr marL="457200" indent="-457200">
              <a:buFont typeface="+mj-lt"/>
              <a:buAutoNum type="arabicPeriod"/>
            </a:pPr>
            <a:endParaRPr lang="sr-Latn-R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791200" cy="515705"/>
          </a:xfrm>
        </p:spPr>
        <p:txBody>
          <a:bodyPr>
            <a:normAutofit fontScale="90000"/>
          </a:bodyPr>
          <a:lstStyle/>
          <a:p>
            <a:r>
              <a:rPr lang="sr-Latn-RS" sz="2200" dirty="0" smtClean="0">
                <a:solidFill>
                  <a:srgbClr val="92D050"/>
                </a:solidFill>
              </a:rPr>
              <a:t>Sopstvo</a:t>
            </a: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5754"/>
            <a:ext cx="7620000" cy="328017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r-Latn-RS" dirty="0" smtClean="0"/>
              <a:t>Minimalno sopstvo (minimal self) 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Bazično i  trenutno 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/>
              <a:t> </a:t>
            </a:r>
            <a:r>
              <a:rPr lang="sr-Latn-RS" sz="1400" b="0" dirty="0" smtClean="0"/>
              <a:t>Vazano za princip imuniteta (ja kao subjekt)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Ja kao neko ko deluje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Nekonceptualni sadržaji iz ugla prvog lica</a:t>
            </a:r>
            <a:endParaRPr lang="sr-Latn-R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sr-Latn-RS" dirty="0" smtClean="0"/>
              <a:t>Narativno sopstvo (narrative self)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U vremenu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Uključuje sećanja iz prošlosti i namere u budućnosti</a:t>
            </a:r>
          </a:p>
          <a:p>
            <a:pPr marL="457200" indent="-539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Ono koje priča priče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71550"/>
            <a:ext cx="7787208" cy="4104456"/>
          </a:xfrm>
        </p:spPr>
        <p:txBody>
          <a:bodyPr>
            <a:normAutofit/>
          </a:bodyPr>
          <a:lstStyle/>
          <a:p>
            <a:r>
              <a:rPr lang="sr-Latn-RS" sz="1600" b="0" dirty="0" smtClean="0"/>
              <a:t>Frojd (Id, Ego, Superego) </a:t>
            </a:r>
          </a:p>
          <a:p>
            <a:r>
              <a:rPr lang="sr-Latn-RS" sz="1600" b="0" dirty="0" smtClean="0"/>
              <a:t>Frojd „Gde </a:t>
            </a:r>
            <a:r>
              <a:rPr lang="sr-Latn-RS" sz="1600" b="0" dirty="0"/>
              <a:t>beše </a:t>
            </a:r>
            <a:r>
              <a:rPr lang="sr-Latn-RS" sz="1600" b="0" i="1" dirty="0"/>
              <a:t>id</a:t>
            </a:r>
            <a:r>
              <a:rPr lang="sr-Latn-RS" sz="1600" b="0" dirty="0"/>
              <a:t> biće ego“</a:t>
            </a:r>
          </a:p>
          <a:p>
            <a:r>
              <a:rPr lang="sr-Latn-RS" sz="1600" b="0" dirty="0" smtClean="0"/>
              <a:t>Jung (odnos između ego-identiteta i podsvesnih procesa)</a:t>
            </a:r>
          </a:p>
          <a:p>
            <a:pPr>
              <a:spcAft>
                <a:spcPts val="0"/>
              </a:spcAft>
            </a:pPr>
            <a:r>
              <a:rPr lang="sr-Latn-RS" sz="1600" b="0" dirty="0" smtClean="0"/>
              <a:t>Jung – „</a:t>
            </a:r>
            <a:r>
              <a:rPr lang="sr-Latn-RS" sz="1600" b="0" i="1" dirty="0" smtClean="0"/>
              <a:t>unus mundus“ </a:t>
            </a:r>
            <a:r>
              <a:rPr lang="sr-Latn-RS" sz="1600" b="0" dirty="0" smtClean="0"/>
              <a:t>– </a:t>
            </a:r>
            <a:r>
              <a:rPr lang="sr-Latn-RS" sz="1600" b="0" dirty="0"/>
              <a:t>jedan jedinstveni svet </a:t>
            </a:r>
            <a:endParaRPr lang="sr-Latn-RS" sz="1600" b="0" dirty="0" smtClean="0"/>
          </a:p>
          <a:p>
            <a:pPr>
              <a:spcAft>
                <a:spcPts val="0"/>
              </a:spcAft>
            </a:pPr>
            <a:r>
              <a:rPr lang="sr-Latn-RS" sz="1600" b="0" dirty="0" smtClean="0"/>
              <a:t>             arhetip </a:t>
            </a:r>
            <a:r>
              <a:rPr lang="sr-Latn-RS" sz="1600" b="0" dirty="0"/>
              <a:t>Sopstva (Self), </a:t>
            </a:r>
            <a:r>
              <a:rPr lang="sr-Latn-RS" sz="1600" b="0" dirty="0" smtClean="0"/>
              <a:t>simbolička slika </a:t>
            </a:r>
            <a:r>
              <a:rPr lang="sr-Latn-RS" sz="1600" b="0" dirty="0"/>
              <a:t>celine psihe</a:t>
            </a:r>
            <a:endParaRPr lang="sr-Latn-RS" sz="1600" b="0" dirty="0" smtClean="0"/>
          </a:p>
          <a:p>
            <a:r>
              <a:rPr lang="sr-Latn-RS" sz="1600" b="0" dirty="0" smtClean="0"/>
              <a:t>Džejms Hilman (James Hillman) – Arhetipska škola (Imaginal psychology)</a:t>
            </a:r>
          </a:p>
          <a:p>
            <a:pPr marL="804863">
              <a:buFont typeface="Arial" pitchFamily="34" charset="0"/>
              <a:buChar char="•"/>
            </a:pPr>
            <a:r>
              <a:rPr lang="sr-Latn-RS" sz="1600" b="0" dirty="0" smtClean="0"/>
              <a:t>	 </a:t>
            </a:r>
            <a:r>
              <a:rPr lang="sr-Latn-RS" sz="1600" b="0" dirty="0" smtClean="0">
                <a:solidFill>
                  <a:srgbClr val="92D050"/>
                </a:solidFill>
              </a:rPr>
              <a:t>sve je fenomen ili slika</a:t>
            </a:r>
          </a:p>
          <a:p>
            <a:pPr marL="804863">
              <a:buFont typeface="Arial" pitchFamily="34" charset="0"/>
              <a:buChar char="•"/>
            </a:pPr>
            <a:r>
              <a:rPr lang="sr-Latn-RS" sz="1600" b="0" dirty="0">
                <a:solidFill>
                  <a:srgbClr val="92D050"/>
                </a:solidFill>
              </a:rPr>
              <a:t> </a:t>
            </a:r>
            <a:r>
              <a:rPr lang="sr-Latn-RS" sz="1600" b="0" dirty="0" smtClean="0">
                <a:solidFill>
                  <a:srgbClr val="92D050"/>
                </a:solidFill>
              </a:rPr>
              <a:t>višestrukost (višestruka ličnost je ljudskost u svom  prirodnom stanju)</a:t>
            </a:r>
          </a:p>
          <a:p>
            <a:pPr marL="804863" indent="-804863"/>
            <a:r>
              <a:rPr lang="sr-Latn-RS" sz="1600" b="0" dirty="0" smtClean="0"/>
              <a:t>W</a:t>
            </a:r>
            <a:r>
              <a:rPr lang="sr-Latn-RS" sz="1600" b="0" dirty="0"/>
              <a:t>. R. D. </a:t>
            </a:r>
            <a:r>
              <a:rPr lang="sr-Latn-RS" sz="1600" b="0" dirty="0" smtClean="0"/>
              <a:t>Fairbairn - individua ima pet personifikacija (nestašni dečak, ja, kritičar, devojčica i mučenik).</a:t>
            </a:r>
          </a:p>
          <a:p>
            <a:pPr marL="804863" indent="-804863"/>
            <a:r>
              <a:rPr lang="sr-Latn-RS" sz="1600" b="0" dirty="0" smtClean="0"/>
              <a:t>Jung vs. Hilman                   monoteizam vs. politeizam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5791200" cy="515705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solidFill>
                  <a:srgbClr val="92D050"/>
                </a:solidFill>
              </a:rPr>
              <a:t>Podeljeno ja: psihološki aspekt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979712" y="4326231"/>
            <a:ext cx="7200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5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15566"/>
            <a:ext cx="8352928" cy="3672408"/>
          </a:xfrm>
        </p:spPr>
        <p:txBody>
          <a:bodyPr>
            <a:normAutofit/>
          </a:bodyPr>
          <a:lstStyle/>
          <a:p>
            <a:r>
              <a:rPr lang="sr-Latn-RS" dirty="0" smtClean="0"/>
              <a:t>Kako izbrojati do jedan?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Kant: apriorna intuicija prostora i vremena (kao sintetički sudovi)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Svet po sebi (noumen) i svet za sebe (fenomen)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Nauka je - skup konceptualnih opisa posmatračevog iskustava bivanja u unverzumu. Postoji li nešto što je zajedničko našim fenomenološkim doživljajima tj. </a:t>
            </a:r>
            <a:r>
              <a:rPr lang="sr-Latn-RS" sz="1400" b="0" dirty="0"/>
              <a:t>z</a:t>
            </a:r>
            <a:r>
              <a:rPr lang="sr-Latn-RS" sz="1400" b="0" dirty="0" smtClean="0"/>
              <a:t>nanje?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Šta ako subjekt postane objekat sopstvenog saznanja? Da bih znao da sam jedan, moram li da se oslonim na sud zajednice pogrešivih ljudi?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Fihte (učenje o nauci): „Ako je izraz </a:t>
            </a:r>
            <a:r>
              <a:rPr lang="sr-Latn-RS" sz="1400" b="0" i="1" dirty="0" smtClean="0"/>
              <a:t>A</a:t>
            </a:r>
            <a:r>
              <a:rPr lang="sr-Latn-RS" sz="1400" b="0" dirty="0" smtClean="0"/>
              <a:t>=</a:t>
            </a:r>
            <a:r>
              <a:rPr lang="sr-Latn-RS" sz="1400" b="0" i="1" dirty="0" smtClean="0"/>
              <a:t>A</a:t>
            </a:r>
            <a:r>
              <a:rPr lang="sr-Latn-RS" sz="1400" b="0" dirty="0" smtClean="0"/>
              <a:t>  tačan“ onda i izraz „ ’Ja sam’ mora da bude tačan“. Da </a:t>
            </a:r>
            <a:r>
              <a:rPr lang="sr-Latn-RS" sz="1400" b="0" dirty="0"/>
              <a:t>bih </a:t>
            </a:r>
            <a:r>
              <a:rPr lang="sr-Latn-RS" sz="1400" b="0" dirty="0" smtClean="0"/>
              <a:t>mogao da znam šta jesam moram da znam šta nisam (bez ne-ja nema ja). „Mi ne delamo zato što znamo već zato što smo pozvani da delamo.“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Šeling - princip apsolutnog identiteta (nereducibilni prvi princip filosofije)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400" b="0" dirty="0" smtClean="0"/>
              <a:t>Hegel – na kraju istorije ćemo biti u stanju da izbrojimo do jedan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800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219256" cy="515705"/>
          </a:xfrm>
        </p:spPr>
        <p:txBody>
          <a:bodyPr>
            <a:noAutofit/>
          </a:bodyPr>
          <a:lstStyle/>
          <a:p>
            <a:r>
              <a:rPr lang="sr-Latn-RS" sz="2000" dirty="0" smtClean="0">
                <a:solidFill>
                  <a:srgbClr val="92D050"/>
                </a:solidFill>
              </a:rPr>
              <a:t>Podeljeno ja: matematičko – postmoderni aspekt</a:t>
            </a:r>
            <a:endParaRPr lang="en-US" sz="2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27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7494"/>
            <a:ext cx="8075240" cy="4032448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Matematika – programi zasnivanja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200" b="0" dirty="0" smtClean="0"/>
              <a:t>Logicizam (matematika kao ekstenzija logike) - Russel and Whithead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200" b="0" dirty="0" smtClean="0"/>
              <a:t>Formalizam (David Hilbert)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200" b="0" dirty="0" smtClean="0"/>
              <a:t>Konstruktivizam (Intucionizam) Luitzgen Brouwer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RS" sz="1200" b="0" dirty="0" smtClean="0"/>
              <a:t>Gödel-ove teoreme o nekompletnosti (uglavnom se interpretiraju kao nemogućnosti Hilbertovog programa da pronađu konzistentan i kompletan skup aksioma potrebnih za zasnivanje celokupne matematike). </a:t>
            </a:r>
          </a:p>
          <a:p>
            <a:r>
              <a:rPr lang="sr-Latn-RS" sz="1800" dirty="0" smtClean="0"/>
              <a:t>Strukturalizam </a:t>
            </a:r>
            <a:r>
              <a:rPr lang="sr-Latn-RS" sz="1800" dirty="0" smtClean="0"/>
              <a:t>u lingvistici </a:t>
            </a:r>
            <a:r>
              <a:rPr lang="sr-Latn-RS" dirty="0" smtClean="0"/>
              <a:t>– </a:t>
            </a:r>
            <a:r>
              <a:rPr lang="en-US" sz="1800" dirty="0" smtClean="0"/>
              <a:t>Ferdinand de Saussure</a:t>
            </a:r>
            <a:endParaRPr lang="sr-Latn-RS" sz="1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r-Latn-RS" sz="1200" b="0" dirty="0" smtClean="0"/>
              <a:t>Jedinice (znaci) u strukturi nemaju značenje izvan formalne strukture koju posmatramo.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200" b="0" dirty="0" smtClean="0"/>
              <a:t>Reči dobijaju značenje na osnovu relacije koje imaju sa drugim rečima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200" b="0" dirty="0" smtClean="0"/>
              <a:t>Iterativnim korišćenjem mogu da izgube značenje jer ništa u formalnoj strukturi ne garantuje da </a:t>
            </a:r>
            <a:r>
              <a:rPr lang="sr-Latn-RS" sz="1200" b="0" dirty="0" smtClean="0"/>
              <a:t>neće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200" b="0" dirty="0"/>
              <a:t>Rečenica: „Vladimir Đoković ne može da konzistentno proceni da je ovaj izraz tačan.“ može da bude tačna, a da ja </a:t>
            </a:r>
            <a:r>
              <a:rPr lang="sr-Latn-RS" sz="1200" b="0" i="1" dirty="0"/>
              <a:t>sam</a:t>
            </a:r>
            <a:r>
              <a:rPr lang="sr-Latn-RS" sz="1200" b="0" dirty="0"/>
              <a:t> ne mogu da je dokažem da jeste.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RS" sz="1200" b="0" dirty="0" smtClean="0"/>
              <a:t>Da </a:t>
            </a:r>
            <a:r>
              <a:rPr lang="sr-Latn-RS" sz="1200" b="0" dirty="0"/>
              <a:t>bi formalni sistem bio konzistentan mora da postoji nekakav spoljnji agent koji će da obezbedi da </a:t>
            </a:r>
            <a:r>
              <a:rPr lang="sr-Latn-RS" sz="1200" b="0" dirty="0" smtClean="0"/>
              <a:t>relacije ne dovode u kontradikciju</a:t>
            </a:r>
          </a:p>
          <a:p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7299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15566"/>
            <a:ext cx="8280920" cy="3600400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Dekonstrukcija sopstva (Deconstruction of self) - Jacques Derrida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Uvodi se kao suprotnost strukturalizmu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Tekst (struktura svih struktura)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Ne postoji ništa izvan teksta (jer ono što znamo moramo da umemo da napišemo)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Centar (viši princip koji treba da održi konzistentnost formalnog sistema)</a:t>
            </a:r>
          </a:p>
          <a:p>
            <a:pPr>
              <a:spcAft>
                <a:spcPts val="0"/>
              </a:spcAft>
            </a:pPr>
            <a:r>
              <a:rPr lang="sr-Latn-RS" dirty="0" smtClean="0">
                <a:solidFill>
                  <a:srgbClr val="92D050"/>
                </a:solidFill>
              </a:rPr>
              <a:t>Gde je centar?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Ako je u ’tekstu’ on može da izgubi svoju regulatornu ulogu jer onda nema ništa spolja što bi održavalo konzistentnost (a jezik je generativna struktura)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Ako je izvan ’teksta’ onda o njemu ništa ne znamo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>
                <a:solidFill>
                  <a:srgbClr val="92D050"/>
                </a:solidFill>
              </a:rPr>
              <a:t>Dekonstrukcija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/>
              <a:t>A</a:t>
            </a:r>
            <a:r>
              <a:rPr lang="sr-Latn-RS" sz="1400" b="0" dirty="0" smtClean="0"/>
              <a:t>ko  znam ko sam JA, ako sam kognitivnom spoznajom  došao do svog samoidentiteta, onda je to JA u tekstu. Ali kako ne postoji jasno definisan „centar“ da mi obezbedi sigurnost ne mogu da budem siguran da je to što znam tačno. Dakle stabilnost samoidentiteta nije zagaratnovana.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400" b="0" dirty="0" smtClean="0"/>
              <a:t>Odatle i sledi zaključak  da ne mogu da sa sigurnošću da znam ko sam JA i dekonstrukcija tog ja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75741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solidFill>
                  <a:srgbClr val="92D050"/>
                </a:solidFill>
              </a:rPr>
              <a:t>„</a:t>
            </a:r>
            <a:r>
              <a:rPr lang="sr-Latn-RS" dirty="0" smtClean="0">
                <a:solidFill>
                  <a:srgbClr val="92D050"/>
                </a:solidFill>
              </a:rPr>
              <a:t>Ja sam ja i moje okruženje</a:t>
            </a:r>
            <a:r>
              <a:rPr lang="vi-VN" dirty="0" smtClean="0">
                <a:solidFill>
                  <a:srgbClr val="92D050"/>
                </a:solidFill>
              </a:rPr>
              <a:t>“ </a:t>
            </a:r>
            <a:r>
              <a:rPr lang="sr-Latn-RS" dirty="0" smtClean="0">
                <a:solidFill>
                  <a:srgbClr val="92D050"/>
                </a:solidFill>
              </a:rPr>
              <a:t>Hose Ortega i Gaset,  Lekcije iz Metafizike</a:t>
            </a:r>
            <a:endParaRPr lang="vi-VN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43558"/>
            <a:ext cx="8291264" cy="3712220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600" b="0" dirty="0" smtClean="0"/>
              <a:t>Talasna funkcija (stanje QM sistema)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600" b="0" dirty="0" smtClean="0"/>
              <a:t>Superpozicija stanja (</a:t>
            </a:r>
            <a:r>
              <a:rPr lang="vi-VN" sz="1600" b="0" dirty="0"/>
              <a:t>međusobno nekompatibilnih klasičnih fizičkih </a:t>
            </a:r>
            <a:r>
              <a:rPr lang="vi-VN" sz="1600" b="0" dirty="0" smtClean="0"/>
              <a:t>osobina</a:t>
            </a:r>
            <a:r>
              <a:rPr lang="sr-Latn-RS" sz="1600" b="0" dirty="0" smtClean="0"/>
              <a:t>)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sr-Latn-RS" sz="1600" b="0" dirty="0"/>
              <a:t>v</a:t>
            </a:r>
            <a:r>
              <a:rPr lang="sr-Latn-RS" sz="1600" b="0" dirty="0" smtClean="0"/>
              <a:t>on Nojman-Dirakova formulacija: dva dinamička zakona</a:t>
            </a:r>
          </a:p>
          <a:p>
            <a:pPr marL="342900" indent="15875">
              <a:spcAft>
                <a:spcPts val="0"/>
              </a:spcAft>
              <a:buFont typeface="+mj-lt"/>
              <a:buAutoNum type="arabicPeriod"/>
            </a:pPr>
            <a:r>
              <a:rPr lang="sr-Latn-RS" sz="1600" b="0" dirty="0" smtClean="0"/>
              <a:t> </a:t>
            </a:r>
            <a:r>
              <a:rPr lang="sr-Latn-RS" sz="1400" b="0" dirty="0" smtClean="0"/>
              <a:t>Linearna dinamika – kontuirana evolucija sistema kad nema merenja</a:t>
            </a:r>
          </a:p>
          <a:p>
            <a:pPr marL="342900" indent="15875">
              <a:spcAft>
                <a:spcPts val="0"/>
              </a:spcAft>
              <a:buFont typeface="+mj-lt"/>
              <a:buAutoNum type="arabicPeriod"/>
            </a:pPr>
            <a:r>
              <a:rPr lang="sr-Latn-RS" sz="1400" b="0" dirty="0" smtClean="0"/>
              <a:t>  Dinamika kolapsa – slučajna diskontinuirana evolucija u trenutku merenja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</a:pPr>
            <a:endParaRPr lang="sr-Latn-RS" sz="1400" b="0" dirty="0" smtClean="0"/>
          </a:p>
          <a:p>
            <a:pPr marL="342900" indent="-342900">
              <a:spcAft>
                <a:spcPts val="0"/>
              </a:spcAft>
            </a:pPr>
            <a:r>
              <a:rPr lang="sr-Latn-RS" sz="1400" b="0" dirty="0" smtClean="0"/>
              <a:t>Primer: Neka se elektron nalazi u superpoziciji dva stanja („ja sam u Kraljevu“ i „ja sam u Beogradu“)</a:t>
            </a:r>
          </a:p>
          <a:p>
            <a:pPr>
              <a:spcAft>
                <a:spcPts val="0"/>
              </a:spcAft>
            </a:pPr>
            <a:r>
              <a:rPr lang="sr-Latn-RS" sz="1400" b="0" dirty="0"/>
              <a:t>  </a:t>
            </a:r>
            <a:r>
              <a:rPr lang="sr-Latn-RS" sz="1400" b="0" dirty="0" smtClean="0">
                <a:solidFill>
                  <a:srgbClr val="92D050"/>
                </a:solidFill>
              </a:rPr>
              <a:t>IS&gt;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>
                <a:solidFill>
                  <a:srgbClr val="92D050"/>
                </a:solidFill>
              </a:rPr>
              <a:t> </a:t>
            </a:r>
            <a:r>
              <a:rPr lang="sr-Latn-RS" sz="1400" b="0" dirty="0">
                <a:solidFill>
                  <a:srgbClr val="92D050"/>
                </a:solidFill>
              </a:rPr>
              <a:t>=</a:t>
            </a:r>
            <a:r>
              <a:rPr lang="sr-Latn-RS" sz="1400" b="0" dirty="0" smtClean="0">
                <a:solidFill>
                  <a:srgbClr val="92D050"/>
                </a:solidFill>
              </a:rPr>
              <a:t>a IKV&gt;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>
                <a:solidFill>
                  <a:srgbClr val="92D050"/>
                </a:solidFill>
              </a:rPr>
              <a:t> </a:t>
            </a:r>
            <a:r>
              <a:rPr lang="sr-Latn-RS" sz="1400" b="0" dirty="0">
                <a:solidFill>
                  <a:srgbClr val="92D050"/>
                </a:solidFill>
              </a:rPr>
              <a:t>+ </a:t>
            </a:r>
            <a:r>
              <a:rPr lang="sr-Latn-RS" sz="1400" b="0" dirty="0" smtClean="0">
                <a:solidFill>
                  <a:srgbClr val="92D050"/>
                </a:solidFill>
              </a:rPr>
              <a:t>b IBG&gt;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>
                <a:solidFill>
                  <a:srgbClr val="92D050"/>
                </a:solidFill>
              </a:rPr>
              <a:t>  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/>
              <a:t>(gde su a i b kompleksini brojevi </a:t>
            </a:r>
            <a:r>
              <a:rPr lang="sr-Latn-RS" sz="1400" b="0" dirty="0"/>
              <a:t>takvi da je IaI</a:t>
            </a:r>
            <a:r>
              <a:rPr lang="sr-Latn-RS" sz="1400" b="0" baseline="30000" dirty="0"/>
              <a:t>2</a:t>
            </a:r>
            <a:r>
              <a:rPr lang="sr-Latn-RS" sz="1400" b="0" dirty="0"/>
              <a:t> + IbI</a:t>
            </a:r>
            <a:r>
              <a:rPr lang="sr-Latn-RS" sz="1400" b="0" baseline="30000" dirty="0"/>
              <a:t>2</a:t>
            </a:r>
            <a:r>
              <a:rPr lang="sr-Latn-RS" sz="1400" b="0" dirty="0"/>
              <a:t> = </a:t>
            </a:r>
            <a:r>
              <a:rPr lang="sr-Latn-RS" sz="1400" b="0" dirty="0" smtClean="0"/>
              <a:t>1, a IKV&gt;</a:t>
            </a:r>
            <a:r>
              <a:rPr lang="sr-Latn-RS" sz="1400" b="0" baseline="-25000" dirty="0" smtClean="0"/>
              <a:t>e</a:t>
            </a:r>
            <a:r>
              <a:rPr lang="sr-Latn-RS" sz="1400" b="0" dirty="0" smtClean="0"/>
              <a:t> i IBG&gt;</a:t>
            </a:r>
            <a:r>
              <a:rPr lang="sr-Latn-RS" sz="1400" b="0" baseline="-25000" dirty="0" smtClean="0"/>
              <a:t>e</a:t>
            </a:r>
            <a:r>
              <a:rPr lang="sr-Latn-RS" sz="1400" b="0" dirty="0" smtClean="0"/>
              <a:t> jedinični ortogonalni vektori)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/>
              <a:t>Kada posmatrač pogleda gde se nalazi elektron sistem će trenutno evoluirati (kolapsirati) iz stanja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>
                <a:solidFill>
                  <a:srgbClr val="92D050"/>
                </a:solidFill>
              </a:rPr>
              <a:t>I</a:t>
            </a:r>
            <a:r>
              <a:rPr lang="en-US" sz="1400" b="0" dirty="0" err="1" smtClean="0">
                <a:solidFill>
                  <a:srgbClr val="92D050"/>
                </a:solidFill>
              </a:rPr>
              <a:t>Spreman</a:t>
            </a:r>
            <a:r>
              <a:rPr lang="en-US" sz="1400" b="0" dirty="0" smtClean="0">
                <a:solidFill>
                  <a:srgbClr val="92D050"/>
                </a:solidFill>
              </a:rPr>
              <a:t>&gt;</a:t>
            </a:r>
            <a:r>
              <a:rPr lang="en-US" sz="1400" b="0" baseline="-25000" dirty="0" smtClean="0">
                <a:solidFill>
                  <a:srgbClr val="92D050"/>
                </a:solidFill>
              </a:rPr>
              <a:t>P</a:t>
            </a:r>
            <a:r>
              <a:rPr lang="en-US" sz="1400" b="0" dirty="0" smtClean="0">
                <a:solidFill>
                  <a:srgbClr val="92D050"/>
                </a:solidFill>
              </a:rPr>
              <a:t>(a</a:t>
            </a:r>
            <a:r>
              <a:rPr lang="sr-Latn-RS" sz="1400" b="0" dirty="0" smtClean="0">
                <a:solidFill>
                  <a:srgbClr val="92D050"/>
                </a:solidFill>
              </a:rPr>
              <a:t> I</a:t>
            </a:r>
            <a:r>
              <a:rPr lang="en-US" sz="1400" b="0" dirty="0" smtClean="0">
                <a:solidFill>
                  <a:srgbClr val="92D050"/>
                </a:solidFill>
              </a:rPr>
              <a:t>KV&gt;</a:t>
            </a:r>
            <a:r>
              <a:rPr lang="en-U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en-US" sz="1400" b="0" dirty="0" smtClean="0">
                <a:solidFill>
                  <a:srgbClr val="92D050"/>
                </a:solidFill>
              </a:rPr>
              <a:t> </a:t>
            </a:r>
            <a:r>
              <a:rPr lang="en-US" sz="1400" b="0" dirty="0">
                <a:solidFill>
                  <a:srgbClr val="92D050"/>
                </a:solidFill>
              </a:rPr>
              <a:t>+ </a:t>
            </a:r>
            <a:r>
              <a:rPr lang="en-US" sz="1400" b="0" dirty="0" smtClean="0">
                <a:solidFill>
                  <a:srgbClr val="92D050"/>
                </a:solidFill>
              </a:rPr>
              <a:t>b</a:t>
            </a:r>
            <a:r>
              <a:rPr lang="sr-Latn-RS" sz="1400" b="0" dirty="0" smtClean="0">
                <a:solidFill>
                  <a:srgbClr val="92D050"/>
                </a:solidFill>
              </a:rPr>
              <a:t> I</a:t>
            </a:r>
            <a:r>
              <a:rPr lang="en-US" sz="1400" b="0" dirty="0" smtClean="0">
                <a:solidFill>
                  <a:srgbClr val="92D050"/>
                </a:solidFill>
              </a:rPr>
              <a:t>BG&gt;</a:t>
            </a:r>
            <a:r>
              <a:rPr lang="en-U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en-US" sz="1400" b="0" dirty="0" smtClean="0"/>
              <a:t>)</a:t>
            </a:r>
            <a:r>
              <a:rPr lang="sr-Latn-RS" sz="1400" b="0" dirty="0"/>
              <a:t> </a:t>
            </a:r>
            <a:r>
              <a:rPr lang="sr-Latn-RS" sz="1400" b="0" dirty="0" smtClean="0"/>
              <a:t>u, recimo, stanje </a:t>
            </a:r>
            <a:r>
              <a:rPr lang="sr-Latn-RS" sz="1400" b="0" dirty="0" smtClean="0">
                <a:solidFill>
                  <a:srgbClr val="92D050"/>
                </a:solidFill>
              </a:rPr>
              <a:t>Iu 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P</a:t>
            </a:r>
            <a:r>
              <a:rPr lang="sr-Latn-RS" sz="1400" b="0" dirty="0" smtClean="0">
                <a:solidFill>
                  <a:srgbClr val="92D050"/>
                </a:solidFill>
              </a:rPr>
              <a:t>[Kv&gt;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/>
              <a:t> (elektron je u Kraljevu)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/>
              <a:t>Šta ako nebi bilo kolapsa?</a:t>
            </a:r>
          </a:p>
          <a:p>
            <a:pPr>
              <a:spcAft>
                <a:spcPts val="0"/>
              </a:spcAft>
            </a:pPr>
            <a:r>
              <a:rPr lang="sr-Latn-RS" sz="1400" b="0" dirty="0" smtClean="0"/>
              <a:t>Posmatrač bi se našao u stanju </a:t>
            </a:r>
            <a:r>
              <a:rPr lang="sr-Latn-RS" sz="1400" b="0" dirty="0">
                <a:solidFill>
                  <a:srgbClr val="92D050"/>
                </a:solidFill>
              </a:rPr>
              <a:t>I</a:t>
            </a:r>
            <a:r>
              <a:rPr lang="sr-Latn-RS" sz="1400" b="0" dirty="0" smtClean="0">
                <a:solidFill>
                  <a:srgbClr val="92D050"/>
                </a:solidFill>
              </a:rPr>
              <a:t>D</a:t>
            </a:r>
            <a:r>
              <a:rPr lang="sr-Latn-RS" sz="1400" b="0" dirty="0">
                <a:solidFill>
                  <a:srgbClr val="92D050"/>
                </a:solidFill>
              </a:rPr>
              <a:t>&gt; = </a:t>
            </a:r>
            <a:r>
              <a:rPr lang="sr-Latn-RS" sz="1400" b="0" dirty="0" smtClean="0">
                <a:solidFill>
                  <a:srgbClr val="92D050"/>
                </a:solidFill>
              </a:rPr>
              <a:t>a Iu 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P</a:t>
            </a:r>
            <a:r>
              <a:rPr lang="sr-Latn-RS" sz="1400" b="0" dirty="0">
                <a:solidFill>
                  <a:srgbClr val="92D050"/>
                </a:solidFill>
              </a:rPr>
              <a:t>I</a:t>
            </a:r>
            <a:r>
              <a:rPr lang="sr-Latn-RS" sz="1400" b="0" dirty="0" smtClean="0">
                <a:solidFill>
                  <a:srgbClr val="92D050"/>
                </a:solidFill>
              </a:rPr>
              <a:t>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>
                <a:solidFill>
                  <a:srgbClr val="92D050"/>
                </a:solidFill>
              </a:rPr>
              <a:t> </a:t>
            </a:r>
            <a:r>
              <a:rPr lang="sr-Latn-RS" sz="1400" b="0" dirty="0">
                <a:solidFill>
                  <a:srgbClr val="92D050"/>
                </a:solidFill>
              </a:rPr>
              <a:t>+</a:t>
            </a:r>
            <a:r>
              <a:rPr lang="sr-Latn-RS" sz="1400" b="0" dirty="0" smtClean="0">
                <a:solidFill>
                  <a:srgbClr val="92D050"/>
                </a:solidFill>
              </a:rPr>
              <a:t>b Inije </a:t>
            </a:r>
            <a:r>
              <a:rPr lang="sr-Latn-RS" sz="1400" b="0" dirty="0">
                <a:solidFill>
                  <a:srgbClr val="92D050"/>
                </a:solidFill>
              </a:rPr>
              <a:t>u </a:t>
            </a:r>
            <a:r>
              <a:rPr lang="sr-Latn-RS" sz="1400" b="0" dirty="0" smtClean="0">
                <a:solidFill>
                  <a:srgbClr val="92D050"/>
                </a:solidFill>
              </a:rPr>
              <a:t>KV&gt;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P</a:t>
            </a:r>
            <a:r>
              <a:rPr lang="sr-Latn-RS" sz="1400" b="0" dirty="0">
                <a:solidFill>
                  <a:srgbClr val="92D050"/>
                </a:solidFill>
              </a:rPr>
              <a:t>I</a:t>
            </a:r>
            <a:r>
              <a:rPr lang="sr-Latn-RS" sz="1400" b="0" dirty="0" smtClean="0">
                <a:solidFill>
                  <a:srgbClr val="92D050"/>
                </a:solidFill>
              </a:rPr>
              <a:t>BG&gt;</a:t>
            </a:r>
            <a:r>
              <a:rPr lang="sr-Latn-RS" sz="1400" b="0" baseline="-25000" dirty="0" smtClean="0">
                <a:solidFill>
                  <a:srgbClr val="92D050"/>
                </a:solidFill>
              </a:rPr>
              <a:t>e</a:t>
            </a:r>
            <a:r>
              <a:rPr lang="sr-Latn-RS" sz="1400" b="0" dirty="0" smtClean="0">
                <a:solidFill>
                  <a:srgbClr val="92D050"/>
                </a:solidFill>
              </a:rPr>
              <a:t> </a:t>
            </a:r>
            <a:r>
              <a:rPr lang="sr-Latn-RS" sz="1400" b="0" dirty="0" smtClean="0"/>
              <a:t>(po standardnoj interpretaciji našao bi se superpoziciji stanja da je </a:t>
            </a:r>
            <a:r>
              <a:rPr lang="sr-Latn-RS" sz="1400" b="0" i="1" dirty="0" smtClean="0"/>
              <a:t>našao</a:t>
            </a:r>
            <a:r>
              <a:rPr lang="sr-Latn-RS" sz="1400" b="0" dirty="0" smtClean="0"/>
              <a:t> i </a:t>
            </a:r>
            <a:r>
              <a:rPr lang="sr-Latn-RS" sz="1400" b="0" i="1" dirty="0" smtClean="0"/>
              <a:t>nije našao</a:t>
            </a:r>
            <a:r>
              <a:rPr lang="sr-Latn-RS" sz="1400" b="0" dirty="0" smtClean="0"/>
              <a:t> elektron)</a:t>
            </a:r>
            <a:endParaRPr lang="en-US" sz="1400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6923112" cy="515705"/>
          </a:xfrm>
        </p:spPr>
        <p:txBody>
          <a:bodyPr>
            <a:noAutofit/>
          </a:bodyPr>
          <a:lstStyle/>
          <a:p>
            <a:r>
              <a:rPr lang="sr-Latn-RS" sz="2000" dirty="0" smtClean="0">
                <a:solidFill>
                  <a:srgbClr val="92D050"/>
                </a:solidFill>
              </a:rPr>
              <a:t>Podeljeno ja: kvantno-mehanički aspekt</a:t>
            </a:r>
            <a:endParaRPr lang="en-US" sz="2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5965</TotalTime>
  <Words>2086</Words>
  <Application>Microsoft Office PowerPoint</Application>
  <PresentationFormat>On-screen Show (16:9)</PresentationFormat>
  <Paragraphs>124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Essential</vt:lpstr>
      <vt:lpstr>Podeljeno ja: psihološki, matematičko-postmoderni i kvantno-mehanički aspekt</vt:lpstr>
      <vt:lpstr>„Who in the world am I? Ah, that's the great puzzle.”  ― Lewis Carroll, Alice in Wonderland</vt:lpstr>
      <vt:lpstr>Sopstvo – glavne karakteristike</vt:lpstr>
      <vt:lpstr>Sopstvo </vt:lpstr>
      <vt:lpstr>Podeljeno ja: psihološki aspekt</vt:lpstr>
      <vt:lpstr>Podeljeno ja: matematičko – postmoderni aspekt</vt:lpstr>
      <vt:lpstr>PowerPoint Presentation</vt:lpstr>
      <vt:lpstr>PowerPoint Presentation</vt:lpstr>
      <vt:lpstr>Podeljeno ja: kvantno-mehanički aspekt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prostorne distribucije funkcionalizovanih nanočestica unutar živih ćelija primenom UV sinhrotronskog zračenja</dc:title>
  <dc:creator>vcfest</dc:creator>
  <cp:lastModifiedBy>Vladimir Djokovic</cp:lastModifiedBy>
  <cp:revision>235</cp:revision>
  <dcterms:created xsi:type="dcterms:W3CDTF">2015-03-23T10:35:45Z</dcterms:created>
  <dcterms:modified xsi:type="dcterms:W3CDTF">2019-04-23T08:57:06Z</dcterms:modified>
</cp:coreProperties>
</file>