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88" r:id="rId12"/>
    <p:sldId id="267" r:id="rId13"/>
    <p:sldId id="269" r:id="rId14"/>
    <p:sldId id="268" r:id="rId15"/>
    <p:sldId id="270" r:id="rId16"/>
    <p:sldId id="273" r:id="rId17"/>
    <p:sldId id="279" r:id="rId18"/>
    <p:sldId id="286" r:id="rId19"/>
    <p:sldId id="271" r:id="rId20"/>
    <p:sldId id="274" r:id="rId21"/>
    <p:sldId id="272" r:id="rId22"/>
    <p:sldId id="275" r:id="rId23"/>
    <p:sldId id="284" r:id="rId24"/>
    <p:sldId id="281" r:id="rId25"/>
    <p:sldId id="285" r:id="rId26"/>
    <p:sldId id="277" r:id="rId27"/>
    <p:sldId id="278" r:id="rId28"/>
    <p:sldId id="282" r:id="rId29"/>
    <p:sldId id="287" r:id="rId30"/>
    <p:sldId id="283" r:id="rId31"/>
    <p:sldId id="276"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1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CA37A14A-7650-4071-9FA1-8B3DB38BBBB5}"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7A14A-7650-4071-9FA1-8B3DB38BBBB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7A14A-7650-4071-9FA1-8B3DB38BBBB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7A14A-7650-4071-9FA1-8B3DB38BBBB5}"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7A14A-7650-4071-9FA1-8B3DB38BBBB5}"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37A14A-7650-4071-9FA1-8B3DB38BBBB5}"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A37A14A-7650-4071-9FA1-8B3DB38BBBB5}"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A37A14A-7650-4071-9FA1-8B3DB38BBBB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A37A14A-7650-4071-9FA1-8B3DB38BBBB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37A14A-7650-4071-9FA1-8B3DB38BBBB5}"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6A590A-1164-48C1-934A-0D5F12080275}" type="datetimeFigureOut">
              <a:rPr lang="en-CA" smtClean="0"/>
              <a:pPr/>
              <a:t>2018-10-09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CA37A14A-7650-4071-9FA1-8B3DB38BBBB5}"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6A590A-1164-48C1-934A-0D5F12080275}" type="datetimeFigureOut">
              <a:rPr lang="en-CA" smtClean="0"/>
              <a:pPr/>
              <a:t>2018-10-09</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37A14A-7650-4071-9FA1-8B3DB38BBBB5}"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uhr-uni-bochum.de/optimist-surve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CA" sz="3200" dirty="0">
                <a:latin typeface="+mn-lt"/>
              </a:rPr>
              <a:t/>
            </a:r>
            <a:br>
              <a:rPr lang="en-CA" sz="3200" dirty="0">
                <a:latin typeface="+mn-lt"/>
              </a:rPr>
            </a:br>
            <a:r>
              <a:rPr lang="en-US" sz="3600" dirty="0" err="1" smtClean="0">
                <a:solidFill>
                  <a:schemeClr val="bg1"/>
                </a:solidFill>
              </a:rPr>
              <a:t>Postoje</a:t>
            </a:r>
            <a:r>
              <a:rPr lang="en-US" sz="3600" dirty="0" smtClean="0">
                <a:solidFill>
                  <a:schemeClr val="bg1"/>
                </a:solidFill>
              </a:rPr>
              <a:t> </a:t>
            </a:r>
            <a:r>
              <a:rPr lang="en-US" sz="3600" dirty="0" err="1" smtClean="0">
                <a:solidFill>
                  <a:schemeClr val="bg1"/>
                </a:solidFill>
              </a:rPr>
              <a:t>li</a:t>
            </a:r>
            <a:r>
              <a:rPr lang="en-US" sz="3600" dirty="0" smtClean="0">
                <a:solidFill>
                  <a:schemeClr val="bg1"/>
                </a:solidFill>
              </a:rPr>
              <a:t> </a:t>
            </a:r>
            <a:r>
              <a:rPr lang="en-US" sz="3600" dirty="0" err="1" smtClean="0">
                <a:solidFill>
                  <a:schemeClr val="bg1"/>
                </a:solidFill>
              </a:rPr>
              <a:t>optimalni</a:t>
            </a:r>
            <a:r>
              <a:rPr lang="en-US" sz="3600" dirty="0" smtClean="0">
                <a:solidFill>
                  <a:schemeClr val="bg1"/>
                </a:solidFill>
              </a:rPr>
              <a:t> </a:t>
            </a:r>
            <a:r>
              <a:rPr lang="en-US" sz="3600" dirty="0" err="1" smtClean="0">
                <a:solidFill>
                  <a:schemeClr val="bg1"/>
                </a:solidFill>
              </a:rPr>
              <a:t>uslovi</a:t>
            </a:r>
            <a:r>
              <a:rPr lang="en-US" sz="3600" dirty="0" smtClean="0">
                <a:solidFill>
                  <a:schemeClr val="bg1"/>
                </a:solidFill>
              </a:rPr>
              <a:t> </a:t>
            </a:r>
            <a:r>
              <a:rPr lang="en-US" sz="3600" dirty="0" err="1" smtClean="0">
                <a:solidFill>
                  <a:schemeClr val="bg1"/>
                </a:solidFill>
              </a:rPr>
              <a:t>za</a:t>
            </a:r>
            <a:r>
              <a:rPr lang="en-US" sz="3600" dirty="0" smtClean="0">
                <a:solidFill>
                  <a:schemeClr val="bg1"/>
                </a:solidFill>
              </a:rPr>
              <a:t> </a:t>
            </a:r>
            <a:r>
              <a:rPr lang="en-US" sz="3600" dirty="0" err="1" smtClean="0">
                <a:solidFill>
                  <a:schemeClr val="bg1"/>
                </a:solidFill>
              </a:rPr>
              <a:t>fundamentalna</a:t>
            </a:r>
            <a:r>
              <a:rPr lang="en-US" sz="3600" dirty="0" smtClean="0">
                <a:solidFill>
                  <a:schemeClr val="bg1"/>
                </a:solidFill>
              </a:rPr>
              <a:t> </a:t>
            </a:r>
            <a:r>
              <a:rPr lang="en-US" sz="3600" dirty="0" err="1" smtClean="0">
                <a:solidFill>
                  <a:schemeClr val="bg1"/>
                </a:solidFill>
              </a:rPr>
              <a:t>otkrića</a:t>
            </a:r>
            <a:r>
              <a:rPr lang="en-US" sz="3600" dirty="0" smtClean="0">
                <a:solidFill>
                  <a:schemeClr val="bg1"/>
                </a:solidFill>
              </a:rPr>
              <a:t> u </a:t>
            </a:r>
            <a:r>
              <a:rPr lang="en-US" sz="3600" dirty="0" err="1" smtClean="0">
                <a:solidFill>
                  <a:schemeClr val="bg1"/>
                </a:solidFill>
              </a:rPr>
              <a:t>savremenoj</a:t>
            </a:r>
            <a:r>
              <a:rPr lang="en-US" sz="3600" dirty="0" smtClean="0">
                <a:solidFill>
                  <a:schemeClr val="bg1"/>
                </a:solidFill>
              </a:rPr>
              <a:t> </a:t>
            </a:r>
            <a:r>
              <a:rPr lang="en-US" sz="3600" dirty="0" err="1" smtClean="0">
                <a:solidFill>
                  <a:schemeClr val="bg1"/>
                </a:solidFill>
              </a:rPr>
              <a:t>eksperimentalnoj</a:t>
            </a:r>
            <a:r>
              <a:rPr lang="en-US" sz="3600" dirty="0" smtClean="0">
                <a:solidFill>
                  <a:schemeClr val="bg1"/>
                </a:solidFill>
              </a:rPr>
              <a:t> </a:t>
            </a:r>
            <a:r>
              <a:rPr lang="en-US" sz="3600" dirty="0" err="1" smtClean="0">
                <a:solidFill>
                  <a:schemeClr val="bg1"/>
                </a:solidFill>
              </a:rPr>
              <a:t>fizici</a:t>
            </a:r>
            <a:r>
              <a:rPr lang="en-US" sz="3600" dirty="0" smtClean="0">
                <a:solidFill>
                  <a:schemeClr val="bg1"/>
                </a:solidFill>
              </a:rPr>
              <a:t>? </a:t>
            </a:r>
            <a:r>
              <a:rPr lang="en-US" sz="3600" dirty="0" err="1" smtClean="0">
                <a:solidFill>
                  <a:schemeClr val="bg1"/>
                </a:solidFill>
              </a:rPr>
              <a:t>Istorija</a:t>
            </a:r>
            <a:r>
              <a:rPr lang="en-US" sz="3600" dirty="0" smtClean="0">
                <a:solidFill>
                  <a:schemeClr val="bg1"/>
                </a:solidFill>
              </a:rPr>
              <a:t> </a:t>
            </a:r>
            <a:r>
              <a:rPr lang="en-US" sz="3600" dirty="0" err="1" smtClean="0">
                <a:solidFill>
                  <a:schemeClr val="bg1"/>
                </a:solidFill>
              </a:rPr>
              <a:t>i</a:t>
            </a:r>
            <a:r>
              <a:rPr lang="en-US" sz="3600" dirty="0" smtClean="0">
                <a:solidFill>
                  <a:schemeClr val="bg1"/>
                </a:solidFill>
              </a:rPr>
              <a:t> </a:t>
            </a:r>
            <a:r>
              <a:rPr lang="en-US" sz="3600" dirty="0" err="1" smtClean="0">
                <a:solidFill>
                  <a:schemeClr val="bg1"/>
                </a:solidFill>
              </a:rPr>
              <a:t>epistemologija</a:t>
            </a:r>
            <a:r>
              <a:rPr lang="en-US" sz="3600" dirty="0" smtClean="0">
                <a:solidFill>
                  <a:schemeClr val="bg1"/>
                </a:solidFill>
              </a:rPr>
              <a:t> mega-</a:t>
            </a:r>
            <a:r>
              <a:rPr lang="en-US" sz="3600" dirty="0" err="1" smtClean="0">
                <a:solidFill>
                  <a:schemeClr val="bg1"/>
                </a:solidFill>
              </a:rPr>
              <a:t>laboratorija</a:t>
            </a:r>
            <a:r>
              <a:rPr lang="en-CA" sz="3200" dirty="0" smtClean="0"/>
              <a:t/>
            </a:r>
            <a:br>
              <a:rPr lang="en-CA" sz="3200" dirty="0" smtClean="0"/>
            </a:br>
            <a:endParaRPr lang="en-CA" sz="3200" dirty="0">
              <a:latin typeface="+mn-lt"/>
            </a:endParaRPr>
          </a:p>
        </p:txBody>
      </p:sp>
      <p:sp>
        <p:nvSpPr>
          <p:cNvPr id="3" name="Subtitle 2"/>
          <p:cNvSpPr>
            <a:spLocks noGrp="1"/>
          </p:cNvSpPr>
          <p:nvPr>
            <p:ph type="subTitle" idx="1"/>
          </p:nvPr>
        </p:nvSpPr>
        <p:spPr>
          <a:xfrm>
            <a:off x="533400" y="3228536"/>
            <a:ext cx="7854696" cy="2216688"/>
          </a:xfrm>
        </p:spPr>
        <p:txBody>
          <a:bodyPr>
            <a:normAutofit/>
          </a:bodyPr>
          <a:lstStyle/>
          <a:p>
            <a:r>
              <a:rPr lang="sr-Latn-RS" sz="2400" dirty="0" smtClean="0">
                <a:solidFill>
                  <a:schemeClr val="bg1"/>
                </a:solidFill>
              </a:rPr>
              <a:t>Slobodan Perović</a:t>
            </a:r>
          </a:p>
          <a:p>
            <a:r>
              <a:rPr lang="en-CA" sz="2000" dirty="0" err="1" smtClean="0">
                <a:solidFill>
                  <a:schemeClr val="bg1"/>
                </a:solidFill>
              </a:rPr>
              <a:t>Odeljenje</a:t>
            </a:r>
            <a:r>
              <a:rPr lang="en-CA" sz="2000" dirty="0" smtClean="0">
                <a:solidFill>
                  <a:schemeClr val="bg1"/>
                </a:solidFill>
              </a:rPr>
              <a:t> </a:t>
            </a:r>
            <a:r>
              <a:rPr lang="sr-Latn-RS" sz="2000" dirty="0" err="1" smtClean="0">
                <a:solidFill>
                  <a:schemeClr val="bg1"/>
                </a:solidFill>
              </a:rPr>
              <a:t>z</a:t>
            </a:r>
            <a:r>
              <a:rPr lang="en-CA" sz="2000" dirty="0" smtClean="0">
                <a:solidFill>
                  <a:schemeClr val="bg1"/>
                </a:solidFill>
              </a:rPr>
              <a:t>a </a:t>
            </a:r>
            <a:r>
              <a:rPr lang="en-CA" sz="2000" dirty="0" err="1" smtClean="0">
                <a:solidFill>
                  <a:schemeClr val="bg1"/>
                </a:solidFill>
              </a:rPr>
              <a:t>filozofiju</a:t>
            </a:r>
            <a:endParaRPr lang="sr-Latn-RS" sz="2000" dirty="0" smtClean="0">
              <a:solidFill>
                <a:schemeClr val="bg1"/>
              </a:solidFill>
            </a:endParaRPr>
          </a:p>
          <a:p>
            <a:r>
              <a:rPr lang="sr-Latn-RS" sz="2000" dirty="0" smtClean="0">
                <a:solidFill>
                  <a:schemeClr val="bg1"/>
                </a:solidFill>
              </a:rPr>
              <a:t>Univerzitet u Beogradu</a:t>
            </a:r>
            <a:endParaRPr lang="en-CA" sz="2000" dirty="0" smtClean="0">
              <a:solidFill>
                <a:schemeClr val="bg1"/>
              </a:solidFill>
            </a:endParaRPr>
          </a:p>
          <a:p>
            <a:endParaRPr lang="sr-Latn-RS" sz="2000" dirty="0" smtClean="0">
              <a:solidFill>
                <a:schemeClr val="bg1"/>
              </a:solidFill>
            </a:endParaRPr>
          </a:p>
          <a:p>
            <a:r>
              <a:rPr lang="sr-Latn-RS" sz="2000" dirty="0" smtClean="0">
                <a:solidFill>
                  <a:schemeClr val="bg1"/>
                </a:solidFill>
              </a:rPr>
              <a:t>Institut za fiziku – 9. Oktobar.</a:t>
            </a:r>
            <a:r>
              <a:rPr lang="en-CA" sz="2000" dirty="0" smtClean="0">
                <a:solidFill>
                  <a:schemeClr val="bg1"/>
                </a:solidFill>
              </a:rPr>
              <a:t> 2018</a:t>
            </a:r>
          </a:p>
          <a:p>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latin typeface="+mn-lt"/>
            </a:endParaRPr>
          </a:p>
        </p:txBody>
      </p:sp>
      <p:sp>
        <p:nvSpPr>
          <p:cNvPr id="3" name="Content Placeholder 2"/>
          <p:cNvSpPr>
            <a:spLocks noGrp="1"/>
          </p:cNvSpPr>
          <p:nvPr>
            <p:ph idx="1"/>
          </p:nvPr>
        </p:nvSpPr>
        <p:spPr/>
        <p:txBody>
          <a:bodyPr/>
          <a:lstStyle/>
          <a:p>
            <a:r>
              <a:rPr lang="en-CA" dirty="0" smtClean="0">
                <a:cs typeface="Arial" pitchFamily="34" charset="0"/>
              </a:rPr>
              <a:t> Optimal</a:t>
            </a:r>
            <a:r>
              <a:rPr lang="sr-Latn-RS" dirty="0" smtClean="0">
                <a:cs typeface="Arial" pitchFamily="34" charset="0"/>
              </a:rPr>
              <a:t>ni kvalitativni sastav</a:t>
            </a:r>
            <a:r>
              <a:rPr lang="en-CA" dirty="0" smtClean="0">
                <a:cs typeface="Arial" pitchFamily="34" charset="0"/>
              </a:rPr>
              <a:t>: </a:t>
            </a:r>
            <a:r>
              <a:rPr lang="sr-Latn-RS" dirty="0" smtClean="0">
                <a:cs typeface="Arial" pitchFamily="34" charset="0"/>
              </a:rPr>
              <a:t>raznolikost </a:t>
            </a:r>
            <a:r>
              <a:rPr lang="en-CA" dirty="0" smtClean="0">
                <a:cs typeface="Arial" pitchFamily="34" charset="0"/>
              </a:rPr>
              <a:t>(</a:t>
            </a:r>
            <a:r>
              <a:rPr lang="sr-Latn-RS" dirty="0" smtClean="0">
                <a:cs typeface="Arial" pitchFamily="34" charset="0"/>
              </a:rPr>
              <a:t>teorijskih i eksperimentalnih pristupa, obrazovanja, iskustva, </a:t>
            </a:r>
            <a:r>
              <a:rPr lang="en-CA" dirty="0" smtClean="0">
                <a:cs typeface="Arial" pitchFamily="34" charset="0"/>
              </a:rPr>
              <a:t>…)</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err="1" smtClean="0"/>
              <a:t>Menad</a:t>
            </a:r>
            <a:r>
              <a:rPr lang="sr-Latn-RS" dirty="0" smtClean="0"/>
              <a:t>ž</a:t>
            </a:r>
            <a:r>
              <a:rPr lang="en-CA" dirty="0" err="1" smtClean="0"/>
              <a:t>eri</a:t>
            </a:r>
            <a:r>
              <a:rPr lang="en-CA" dirty="0" smtClean="0"/>
              <a:t> </a:t>
            </a:r>
            <a:r>
              <a:rPr lang="sr-Latn-RS" dirty="0" smtClean="0"/>
              <a:t>velikih </a:t>
            </a:r>
            <a:r>
              <a:rPr lang="en-CA" dirty="0" err="1" smtClean="0"/>
              <a:t>laboratorija</a:t>
            </a:r>
            <a:r>
              <a:rPr lang="en-CA" dirty="0" smtClean="0"/>
              <a:t>, u </a:t>
            </a:r>
            <a:r>
              <a:rPr lang="en-CA" dirty="0" err="1" smtClean="0"/>
              <a:t>okviru</a:t>
            </a:r>
            <a:r>
              <a:rPr lang="en-CA" dirty="0" smtClean="0"/>
              <a:t> </a:t>
            </a:r>
            <a:r>
              <a:rPr lang="en-CA" dirty="0" err="1" smtClean="0"/>
              <a:t>vremenskih</a:t>
            </a:r>
            <a:r>
              <a:rPr lang="en-CA" dirty="0" smtClean="0"/>
              <a:t> </a:t>
            </a:r>
            <a:r>
              <a:rPr lang="en-CA" dirty="0" err="1" smtClean="0"/>
              <a:t>ograni</a:t>
            </a:r>
            <a:r>
              <a:rPr lang="sr-Latn-RS" dirty="0" smtClean="0"/>
              <a:t>č</a:t>
            </a:r>
            <a:r>
              <a:rPr lang="en-CA" dirty="0" err="1" smtClean="0"/>
              <a:t>enja</a:t>
            </a:r>
            <a:r>
              <a:rPr lang="en-CA" dirty="0" smtClean="0"/>
              <a:t>, </a:t>
            </a:r>
            <a:r>
              <a:rPr lang="en-CA" dirty="0" err="1" smtClean="0"/>
              <a:t>sa</a:t>
            </a:r>
            <a:r>
              <a:rPr lang="en-CA" dirty="0" smtClean="0"/>
              <a:t> </a:t>
            </a:r>
            <a:r>
              <a:rPr lang="en-CA" dirty="0" err="1" smtClean="0"/>
              <a:t>maglovitom</a:t>
            </a:r>
            <a:r>
              <a:rPr lang="en-CA" dirty="0" smtClean="0"/>
              <a:t> </a:t>
            </a:r>
            <a:r>
              <a:rPr lang="en-CA" dirty="0" err="1" smtClean="0"/>
              <a:t>idejom</a:t>
            </a:r>
            <a:r>
              <a:rPr lang="en-CA" dirty="0" smtClean="0"/>
              <a:t> o </a:t>
            </a:r>
            <a:r>
              <a:rPr lang="en-CA" dirty="0" err="1" smtClean="0"/>
              <a:t>toku</a:t>
            </a:r>
            <a:r>
              <a:rPr lang="en-CA" dirty="0" smtClean="0"/>
              <a:t> </a:t>
            </a:r>
            <a:r>
              <a:rPr lang="en-CA" dirty="0" err="1" smtClean="0"/>
              <a:t>budu</a:t>
            </a:r>
            <a:r>
              <a:rPr lang="sr-Latn-RS" dirty="0" smtClean="0"/>
              <a:t>ć</a:t>
            </a:r>
            <a:r>
              <a:rPr lang="en-CA" dirty="0" err="1" smtClean="0"/>
              <a:t>eg</a:t>
            </a:r>
            <a:r>
              <a:rPr lang="en-CA" dirty="0" smtClean="0"/>
              <a:t> </a:t>
            </a:r>
            <a:r>
              <a:rPr lang="en-CA" dirty="0" err="1" smtClean="0"/>
              <a:t>istra</a:t>
            </a:r>
            <a:r>
              <a:rPr lang="sr-Latn-RS" dirty="0" smtClean="0"/>
              <a:t>ž</a:t>
            </a:r>
            <a:r>
              <a:rPr lang="en-CA" dirty="0" err="1" smtClean="0"/>
              <a:t>ivanja</a:t>
            </a:r>
            <a:r>
              <a:rPr lang="en-CA" dirty="0" smtClean="0"/>
              <a:t> </a:t>
            </a:r>
            <a:r>
              <a:rPr lang="en-CA" dirty="0" err="1" smtClean="0"/>
              <a:t>moraju</a:t>
            </a:r>
            <a:r>
              <a:rPr lang="en-CA" dirty="0" smtClean="0"/>
              <a:t> </a:t>
            </a:r>
            <a:r>
              <a:rPr lang="en-CA" dirty="0" err="1" smtClean="0"/>
              <a:t>da</a:t>
            </a:r>
            <a:r>
              <a:rPr lang="en-CA" dirty="0" smtClean="0"/>
              <a:t> </a:t>
            </a:r>
            <a:r>
              <a:rPr lang="en-CA" dirty="0" err="1" smtClean="0"/>
              <a:t>imaju</a:t>
            </a:r>
            <a:r>
              <a:rPr lang="en-CA" dirty="0" smtClean="0"/>
              <a:t> </a:t>
            </a:r>
            <a:r>
              <a:rPr lang="en-CA" dirty="0" err="1" smtClean="0"/>
              <a:t>odgovore</a:t>
            </a:r>
            <a:r>
              <a:rPr lang="en-CA" dirty="0" smtClean="0"/>
              <a:t> </a:t>
            </a:r>
            <a:r>
              <a:rPr lang="en-CA" dirty="0" err="1" smtClean="0"/>
              <a:t>na</a:t>
            </a:r>
            <a:r>
              <a:rPr lang="en-CA" dirty="0" smtClean="0"/>
              <a:t> ova </a:t>
            </a:r>
            <a:r>
              <a:rPr lang="en-CA" dirty="0" err="1" smtClean="0"/>
              <a:t>pitanja</a:t>
            </a:r>
            <a:endParaRPr lang="sr-Latn-RS" dirty="0" smtClean="0"/>
          </a:p>
          <a:p>
            <a:endParaRPr lang="sr-Latn-RS" dirty="0" smtClean="0"/>
          </a:p>
          <a:p>
            <a:r>
              <a:rPr lang="sr-Latn-RS" dirty="0" smtClean="0"/>
              <a:t>Velika debata u biologiji o optimalnoj veličini tima</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latin typeface="+mn-lt"/>
            </a:endParaRPr>
          </a:p>
        </p:txBody>
      </p:sp>
      <p:pic>
        <p:nvPicPr>
          <p:cNvPr id="21505" name="Picture 1"/>
          <p:cNvPicPr>
            <a:picLocks noGrp="1" noChangeAspect="1" noChangeArrowheads="1"/>
          </p:cNvPicPr>
          <p:nvPr>
            <p:ph idx="1"/>
          </p:nvPr>
        </p:nvPicPr>
        <p:blipFill>
          <a:blip r:embed="rId2" cstate="print"/>
          <a:srcRect/>
          <a:stretch>
            <a:fillRect/>
          </a:stretch>
        </p:blipFill>
        <p:spPr bwMode="auto">
          <a:xfrm>
            <a:off x="2339752" y="476673"/>
            <a:ext cx="4032448" cy="5847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latin typeface="+mn-lt"/>
              </a:rPr>
              <a:t>Raj...</a:t>
            </a:r>
            <a:endParaRPr lang="en-CA" dirty="0">
              <a:latin typeface="+mn-lt"/>
            </a:endParaRPr>
          </a:p>
        </p:txBody>
      </p:sp>
      <p:sp>
        <p:nvSpPr>
          <p:cNvPr id="3" name="Content Placeholder 2"/>
          <p:cNvSpPr>
            <a:spLocks noGrp="1"/>
          </p:cNvSpPr>
          <p:nvPr>
            <p:ph idx="1"/>
          </p:nvPr>
        </p:nvSpPr>
        <p:spPr/>
        <p:txBody>
          <a:bodyPr/>
          <a:lstStyle/>
          <a:p>
            <a:r>
              <a:rPr lang="sr-Latn-RS" dirty="0" smtClean="0"/>
              <a:t>Mega-laboratorije: Navodno jedinstveno egalitarna struktura </a:t>
            </a:r>
            <a:r>
              <a:rPr lang="sr-Latn-RS" smtClean="0"/>
              <a:t>naučnih institucija </a:t>
            </a:r>
            <a:r>
              <a:rPr lang="sr-Latn-RS" dirty="0" smtClean="0"/>
              <a:t>koju karakteriše malo ili nimalo hijerarhije </a:t>
            </a:r>
            <a:r>
              <a:rPr lang="en-CA" dirty="0" smtClean="0"/>
              <a:t>(</a:t>
            </a:r>
            <a:r>
              <a:rPr lang="en-CA" dirty="0" err="1"/>
              <a:t>Chompalov</a:t>
            </a:r>
            <a:r>
              <a:rPr lang="en-CA" dirty="0"/>
              <a:t> et al. 2002; </a:t>
            </a:r>
            <a:r>
              <a:rPr lang="en-CA" dirty="0" err="1"/>
              <a:t>Cetina</a:t>
            </a:r>
            <a:r>
              <a:rPr lang="en-CA" dirty="0"/>
              <a:t> K. 1999; </a:t>
            </a:r>
            <a:r>
              <a:rPr lang="en-CA" dirty="0" err="1"/>
              <a:t>Galison</a:t>
            </a:r>
            <a:r>
              <a:rPr lang="en-CA" dirty="0"/>
              <a:t> and </a:t>
            </a:r>
            <a:r>
              <a:rPr lang="en-CA" dirty="0" err="1"/>
              <a:t>Hevly</a:t>
            </a:r>
            <a:r>
              <a:rPr lang="en-CA" dirty="0"/>
              <a:t> 1992; </a:t>
            </a:r>
            <a:r>
              <a:rPr lang="en-CA" dirty="0" err="1"/>
              <a:t>Krige</a:t>
            </a:r>
            <a:r>
              <a:rPr lang="en-CA" dirty="0"/>
              <a:t> 1991)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endParaRPr lang="en-CA" dirty="0" smtClean="0"/>
          </a:p>
          <a:p>
            <a:r>
              <a:rPr lang="en-CA" dirty="0" smtClean="0"/>
              <a:t>Competition </a:t>
            </a:r>
            <a:r>
              <a:rPr lang="en-CA" dirty="0"/>
              <a:t>for time and space at accelerator laboratories, </a:t>
            </a:r>
            <a:r>
              <a:rPr lang="en-CA" dirty="0" err="1"/>
              <a:t>routinized</a:t>
            </a:r>
            <a:r>
              <a:rPr lang="en-CA" dirty="0"/>
              <a:t> institutional politics, and the limited range of experimental styles heightened the competition for making discoveries and for testing theories. These conditions imposed extraordinary discipline that pushed collaborators to adopt similar organizational structures, granting broad rights of participation to all members of the collaboration, from graduate students to senior faculty. Such Athenian-style democracy has produced remarkably successful outcomes. (</a:t>
            </a:r>
            <a:r>
              <a:rPr lang="en-CA" dirty="0" err="1"/>
              <a:t>Chompalov</a:t>
            </a:r>
            <a:r>
              <a:rPr lang="en-CA" dirty="0"/>
              <a:t> et al. 2002, 751) </a:t>
            </a:r>
          </a:p>
          <a:p>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latin typeface="+mn-lt"/>
            </a:endParaRPr>
          </a:p>
        </p:txBody>
      </p:sp>
      <p:sp>
        <p:nvSpPr>
          <p:cNvPr id="3" name="Content Placeholder 2"/>
          <p:cNvSpPr>
            <a:spLocks noGrp="1"/>
          </p:cNvSpPr>
          <p:nvPr>
            <p:ph idx="1"/>
          </p:nvPr>
        </p:nvSpPr>
        <p:spPr/>
        <p:txBody>
          <a:bodyPr/>
          <a:lstStyle/>
          <a:p>
            <a:r>
              <a:rPr lang="en-CA" dirty="0" smtClean="0"/>
              <a:t>“The </a:t>
            </a:r>
            <a:r>
              <a:rPr lang="en-CA" dirty="0"/>
              <a:t>managers of knowledge-intensive organizations may have more to learn from how Big Science projects such as ATLAS are developed and run than the other way around” (</a:t>
            </a:r>
            <a:r>
              <a:rPr lang="en-CA" dirty="0" err="1"/>
              <a:t>Boisot</a:t>
            </a:r>
            <a:r>
              <a:rPr lang="en-CA" dirty="0"/>
              <a:t> et al. 2011, 25)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Pakao...</a:t>
            </a:r>
            <a:endParaRPr lang="en-CA" dirty="0"/>
          </a:p>
        </p:txBody>
      </p:sp>
      <p:sp>
        <p:nvSpPr>
          <p:cNvPr id="3" name="Content Placeholder 2"/>
          <p:cNvSpPr>
            <a:spLocks noGrp="1"/>
          </p:cNvSpPr>
          <p:nvPr>
            <p:ph idx="1"/>
          </p:nvPr>
        </p:nvSpPr>
        <p:spPr/>
        <p:txBody>
          <a:bodyPr/>
          <a:lstStyle/>
          <a:p>
            <a:r>
              <a:rPr lang="en-CA" dirty="0"/>
              <a:t>D. </a:t>
            </a:r>
            <a:r>
              <a:rPr lang="en-CA" dirty="0" err="1" smtClean="0"/>
              <a:t>Gl</a:t>
            </a:r>
            <a:r>
              <a:rPr lang="sr-Latn-RS" dirty="0" smtClean="0"/>
              <a:t>ejzr</a:t>
            </a:r>
            <a:r>
              <a:rPr lang="en-CA" dirty="0" smtClean="0"/>
              <a:t>, </a:t>
            </a:r>
            <a:r>
              <a:rPr lang="en-CA" dirty="0"/>
              <a:t>L. Alvarez, A. </a:t>
            </a:r>
            <a:r>
              <a:rPr lang="sr-Latn-RS" dirty="0" smtClean="0"/>
              <a:t>Vajnberg</a:t>
            </a:r>
            <a:r>
              <a:rPr lang="en-CA" dirty="0" smtClean="0"/>
              <a:t>, </a:t>
            </a:r>
            <a:r>
              <a:rPr lang="sr-Latn-RS" dirty="0" smtClean="0"/>
              <a:t>i</a:t>
            </a:r>
            <a:r>
              <a:rPr lang="en-CA" dirty="0" smtClean="0"/>
              <a:t> </a:t>
            </a:r>
            <a:r>
              <a:rPr lang="en-CA" dirty="0"/>
              <a:t>R.R. </a:t>
            </a:r>
            <a:r>
              <a:rPr lang="sr-Latn-RS" dirty="0" smtClean="0"/>
              <a:t>V</a:t>
            </a:r>
            <a:r>
              <a:rPr lang="en-CA" dirty="0" err="1" smtClean="0"/>
              <a:t>ilson</a:t>
            </a:r>
            <a:r>
              <a:rPr lang="en-CA" dirty="0" smtClean="0"/>
              <a:t> </a:t>
            </a:r>
            <a:r>
              <a:rPr lang="en-CA" dirty="0"/>
              <a:t>(</a:t>
            </a:r>
            <a:r>
              <a:rPr lang="en-CA" dirty="0" err="1"/>
              <a:t>Krige</a:t>
            </a:r>
            <a:r>
              <a:rPr lang="en-CA" dirty="0"/>
              <a:t> 1991, </a:t>
            </a:r>
            <a:r>
              <a:rPr lang="en-CA" dirty="0" smtClean="0"/>
              <a:t>4)</a:t>
            </a:r>
            <a:r>
              <a:rPr lang="sr-Latn-RS" dirty="0" smtClean="0"/>
              <a:t>: uslovi u </a:t>
            </a:r>
            <a:r>
              <a:rPr lang="en-CA" dirty="0" smtClean="0"/>
              <a:t>HEP </a:t>
            </a:r>
            <a:r>
              <a:rPr lang="sr-Latn-RS" dirty="0" smtClean="0"/>
              <a:t>laboratorijama poput onih u industrijskim postrojenjima, otežavaju kreativnost</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endParaRPr lang="sr-Latn-RS" dirty="0" smtClean="0"/>
          </a:p>
          <a:p>
            <a:r>
              <a:rPr lang="en-CA" dirty="0" smtClean="0"/>
              <a:t>In </a:t>
            </a:r>
            <a:r>
              <a:rPr lang="en-CA" dirty="0"/>
              <a:t>the field of scientific research and instruction, the bureaucratization of the always existing research institutes of the universities is a function of the increasing demand for material means of management. Liebig’s laboratory at Giessen University was the first example of big enterprise in this field. </a:t>
            </a:r>
            <a:r>
              <a:rPr lang="en-CA" dirty="0" smtClean="0"/>
              <a:t>(</a:t>
            </a:r>
            <a:r>
              <a:rPr lang="en-CA" dirty="0"/>
              <a:t>Weber 1958, 225)</a:t>
            </a:r>
          </a:p>
          <a:p>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p:cNvPicPr>
            <a:picLocks noGrp="1" noChangeAspect="1" noChangeArrowheads="1"/>
          </p:cNvPicPr>
          <p:nvPr>
            <p:ph idx="1"/>
          </p:nvPr>
        </p:nvPicPr>
        <p:blipFill>
          <a:blip r:embed="rId2" cstate="print"/>
          <a:stretch>
            <a:fillRect/>
          </a:stretch>
        </p:blipFill>
        <p:spPr bwMode="auto">
          <a:xfrm>
            <a:off x="705832" y="1935163"/>
            <a:ext cx="7732336"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sr-Latn-RS" dirty="0" smtClean="0"/>
              <a:t>Matrica za organizaciju velikih laboratorija: </a:t>
            </a:r>
            <a:r>
              <a:rPr lang="en-CA" dirty="0" smtClean="0"/>
              <a:t>M</a:t>
            </a:r>
            <a:r>
              <a:rPr lang="sr-Latn-RS" dirty="0" smtClean="0"/>
              <a:t>enhetn</a:t>
            </a:r>
            <a:r>
              <a:rPr lang="en-CA" dirty="0" smtClean="0"/>
              <a:t> </a:t>
            </a:r>
            <a:r>
              <a:rPr lang="en-CA" dirty="0" err="1" smtClean="0"/>
              <a:t>proje</a:t>
            </a:r>
            <a:r>
              <a:rPr lang="sr-Latn-RS" dirty="0" smtClean="0"/>
              <a:t>kat - Los Alamos laboratorija</a:t>
            </a:r>
          </a:p>
          <a:p>
            <a:endParaRPr lang="sr-Latn-RS" dirty="0" smtClean="0"/>
          </a:p>
          <a:p>
            <a:r>
              <a:rPr lang="en-CA" dirty="0" smtClean="0"/>
              <a:t>L</a:t>
            </a:r>
            <a:r>
              <a:rPr lang="en-CA" dirty="0"/>
              <a:t>. Alvarez, R.R. </a:t>
            </a:r>
            <a:r>
              <a:rPr lang="sr-Latn-RS" dirty="0" smtClean="0"/>
              <a:t>V</a:t>
            </a:r>
            <a:r>
              <a:rPr lang="en-CA" dirty="0" err="1" smtClean="0"/>
              <a:t>ilson</a:t>
            </a:r>
            <a:r>
              <a:rPr lang="en-CA" dirty="0"/>
              <a:t>, L. Lederman, A. </a:t>
            </a:r>
            <a:r>
              <a:rPr lang="sr-Latn-RS" dirty="0" smtClean="0"/>
              <a:t>Vajnberg</a:t>
            </a:r>
            <a:r>
              <a:rPr lang="en-CA" dirty="0" smtClean="0"/>
              <a:t> </a:t>
            </a:r>
            <a:r>
              <a:rPr lang="sr-Latn-RS" dirty="0" smtClean="0"/>
              <a:t>i mnogi drugi, uključeni u projekat</a:t>
            </a:r>
          </a:p>
          <a:p>
            <a:endParaRPr lang="sr-Latn-RS" dirty="0" smtClean="0"/>
          </a:p>
          <a:p>
            <a:r>
              <a:rPr lang="en-CA" dirty="0" smtClean="0"/>
              <a:t>“[</a:t>
            </a:r>
            <a:r>
              <a:rPr lang="en-CA" dirty="0" err="1"/>
              <a:t>i</a:t>
            </a:r>
            <a:r>
              <a:rPr lang="en-CA" dirty="0"/>
              <a:t>]t would be perhaps easier to list those [physicists] who did not [work in the project], for it included most of the Western world’s most brilliant physicists from legendary figures like Bohr to young and up-and-coming physicists like Richard Feynman” (</a:t>
            </a:r>
            <a:r>
              <a:rPr lang="en-CA" dirty="0" err="1"/>
              <a:t>Kragh</a:t>
            </a:r>
            <a:r>
              <a:rPr lang="en-CA" dirty="0"/>
              <a:t> 2002, 268)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endParaRPr lang="sr-Latn-RS" dirty="0"/>
          </a:p>
          <a:p>
            <a:r>
              <a:rPr lang="sr-Latn-RS" dirty="0" smtClean="0"/>
              <a:t>Platforma </a:t>
            </a:r>
            <a:r>
              <a:rPr lang="en-CA" dirty="0" smtClean="0"/>
              <a:t>OPTIMIST</a:t>
            </a:r>
            <a:endParaRPr lang="sr-Latn-RS" dirty="0" smtClean="0"/>
          </a:p>
          <a:p>
            <a:r>
              <a:rPr lang="sr-Latn-RS" dirty="0" smtClean="0"/>
              <a:t> </a:t>
            </a:r>
            <a:r>
              <a:rPr lang="en-CA" dirty="0" smtClean="0">
                <a:solidFill>
                  <a:srgbClr val="FF0000"/>
                </a:solidFill>
                <a:hlinkClick r:id="rId2"/>
              </a:rPr>
              <a:t>http://www.ruhr-uni-bochum.de/optimist-survey/</a:t>
            </a:r>
            <a:endParaRPr lang="sr-Latn-RS" dirty="0" smtClean="0">
              <a:solidFill>
                <a:srgbClr val="FF0000"/>
              </a:solidFill>
            </a:endParaRPr>
          </a:p>
          <a:p>
            <a:endParaRPr lang="sr-Latn-RS" dirty="0" smtClean="0"/>
          </a:p>
          <a:p>
            <a:r>
              <a:rPr lang="sr-Latn-RS" dirty="0" smtClean="0"/>
              <a:t>Univerzitet u Beogradu, Rur Univerztet (Bohum). </a:t>
            </a:r>
          </a:p>
          <a:p>
            <a:r>
              <a:rPr lang="sr-Latn-RS" dirty="0" smtClean="0"/>
              <a:t>Opsežno istraživanje organizacionih struktura u naučno-istraživačkim institucijama i uticaj tih stuktura na efikasnost produkcije (pre svega) eksperimentalnih rezultata. </a:t>
            </a:r>
            <a:endParaRPr lang="sr-Latn-RS" dirty="0" smtClean="0">
              <a:hlinkClick r:id="rId2"/>
            </a:endParaRPr>
          </a:p>
          <a:p>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sr-Latn-RS" dirty="0" smtClean="0"/>
              <a:t>HEP laboratorije u preseku akademije, državnih agencija, i industrije</a:t>
            </a:r>
            <a:r>
              <a:rPr lang="en-CA" dirty="0" smtClean="0"/>
              <a:t> </a:t>
            </a:r>
            <a:endParaRPr lang="sr-Latn-RS" dirty="0" smtClean="0"/>
          </a:p>
          <a:p>
            <a:endParaRPr lang="sr-Latn-RS" dirty="0" smtClean="0"/>
          </a:p>
          <a:p>
            <a:r>
              <a:rPr lang="sr-Latn-RS" dirty="0" smtClean="0"/>
              <a:t>Eksponencijalno sve veći i kompleksniji poduhvati. </a:t>
            </a:r>
          </a:p>
          <a:p>
            <a:r>
              <a:rPr lang="sr-Latn-RS" dirty="0" smtClean="0"/>
              <a:t>Izazovi i rešenja poput onih u industriji.</a:t>
            </a:r>
          </a:p>
          <a:p>
            <a:r>
              <a:rPr lang="sr-Latn-RS" dirty="0" smtClean="0"/>
              <a:t>Direktni uticaj i hibridna rešenja (od Los Alamosa)</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a:bodyPr>
          <a:lstStyle/>
          <a:p>
            <a:pPr>
              <a:buNone/>
            </a:pPr>
            <a:r>
              <a:rPr lang="sr-Latn-RS" b="1" dirty="0" smtClean="0"/>
              <a:t>Teorija organizacije (</a:t>
            </a:r>
            <a:r>
              <a:rPr lang="en-CA" b="1" dirty="0" smtClean="0"/>
              <a:t>Organization </a:t>
            </a:r>
            <a:r>
              <a:rPr lang="en-CA" b="1" dirty="0"/>
              <a:t>Theory </a:t>
            </a:r>
            <a:r>
              <a:rPr lang="sr-Latn-RS" b="1" dirty="0" smtClean="0"/>
              <a:t>)</a:t>
            </a:r>
          </a:p>
          <a:p>
            <a:r>
              <a:rPr lang="sr-Latn-RS" dirty="0" smtClean="0"/>
              <a:t>Skup teorija koje su ili nastale iz same industrijske prakse ili iz akademskih i profesionalnih menadžerskih studija organizacije u industriji i državnoj administraciji</a:t>
            </a:r>
          </a:p>
          <a:p>
            <a:endParaRPr lang="en-CA" dirty="0" smtClean="0"/>
          </a:p>
          <a:p>
            <a:pPr marL="514350" indent="-514350">
              <a:buFont typeface="+mj-lt"/>
              <a:buAutoNum type="arabicPeriod"/>
            </a:pPr>
            <a:r>
              <a:rPr lang="sr-Latn-RS" dirty="0" smtClean="0"/>
              <a:t>Klasična teorija organizacije</a:t>
            </a:r>
            <a:endParaRPr lang="en-CA" dirty="0" smtClean="0"/>
          </a:p>
          <a:p>
            <a:pPr marL="1124712" lvl="2" indent="-457200">
              <a:buNone/>
            </a:pPr>
            <a:r>
              <a:rPr lang="sr-Latn-RS" dirty="0" smtClean="0"/>
              <a:t>Sociološki krak – Klasična moderna teorija (počinje sa Veberom</a:t>
            </a:r>
            <a:r>
              <a:rPr lang="en-CA" dirty="0" smtClean="0"/>
              <a:t>) </a:t>
            </a:r>
            <a:endParaRPr lang="sr-Latn-RS" dirty="0" smtClean="0"/>
          </a:p>
          <a:p>
            <a:pPr marL="514350" indent="-514350">
              <a:buFont typeface="+mj-lt"/>
              <a:buAutoNum type="arabicPeriod"/>
            </a:pPr>
            <a:r>
              <a:rPr lang="sr-Latn-RS" dirty="0" smtClean="0"/>
              <a:t>Kulturalna moderna teorija</a:t>
            </a:r>
            <a:endParaRPr lang="en-CA" dirty="0" smtClean="0"/>
          </a:p>
          <a:p>
            <a:pPr marL="514350" indent="-514350">
              <a:buFont typeface="+mj-lt"/>
              <a:buAutoNum type="arabicPeriod"/>
            </a:pPr>
            <a:r>
              <a:rPr lang="sr-Latn-RS" dirty="0" smtClean="0"/>
              <a:t>Racionalna moderna teorija</a:t>
            </a:r>
            <a:endParaRPr lang="en-CA" dirty="0" smtClean="0"/>
          </a:p>
          <a:p>
            <a:pPr marL="514350" indent="-514350">
              <a:buFont typeface="+mj-lt"/>
              <a:buAutoNum type="arabicPeriod"/>
            </a:pPr>
            <a:r>
              <a:rPr lang="sr-Latn-RS" dirty="0" smtClean="0"/>
              <a:t>Teorija strukturalne kontigentnosti</a:t>
            </a:r>
            <a:endParaRPr lang="en-CA" dirty="0" smtClean="0"/>
          </a:p>
          <a:p>
            <a:endParaRPr lang="en-CA" dirty="0"/>
          </a:p>
          <a:p>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a:buNone/>
            </a:pPr>
            <a:r>
              <a:rPr lang="sr-Latn-RS" b="1" dirty="0" smtClean="0"/>
              <a:t>Klasična teorija organizacije</a:t>
            </a:r>
          </a:p>
          <a:p>
            <a:endParaRPr lang="sr-Latn-RS" i="1" dirty="0"/>
          </a:p>
          <a:p>
            <a:pPr lvl="0"/>
            <a:r>
              <a:rPr lang="sr-Latn-RS" dirty="0" smtClean="0"/>
              <a:t>Organizaciona hijerarhija, striktna podela zadataka, i specijalizacija</a:t>
            </a:r>
            <a:endParaRPr lang="en-CA" dirty="0" smtClean="0"/>
          </a:p>
          <a:p>
            <a:r>
              <a:rPr lang="sr-Latn-RS" dirty="0" smtClean="0"/>
              <a:t>Stabilnost produkcije na duge staze kao ključni cilj</a:t>
            </a:r>
            <a:r>
              <a:rPr lang="en-CA" dirty="0" smtClean="0"/>
              <a:t> </a:t>
            </a:r>
          </a:p>
          <a:p>
            <a:pPr lvl="0"/>
            <a:endParaRPr lang="en-CA" dirty="0" smtClean="0"/>
          </a:p>
          <a:p>
            <a:endParaRPr lang="sr-Latn-RS" i="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lnSpcReduction="10000"/>
          </a:bodyPr>
          <a:lstStyle/>
          <a:p>
            <a:pPr lvl="0"/>
            <a:endParaRPr lang="en-CA" dirty="0" smtClean="0"/>
          </a:p>
          <a:p>
            <a:pPr lvl="0">
              <a:buNone/>
            </a:pPr>
            <a:r>
              <a:rPr lang="en-CA" dirty="0" err="1" smtClean="0"/>
              <a:t>Industri</a:t>
            </a:r>
            <a:r>
              <a:rPr lang="sr-Latn-RS" dirty="0" smtClean="0"/>
              <a:t>jalizacija produkcije znanja</a:t>
            </a:r>
            <a:r>
              <a:rPr lang="en-CA" dirty="0" smtClean="0"/>
              <a:t> </a:t>
            </a:r>
            <a:r>
              <a:rPr lang="sr-Latn-RS" dirty="0" smtClean="0"/>
              <a:t>u HEP laboratorijama</a:t>
            </a:r>
            <a:endParaRPr lang="en-CA" dirty="0" smtClean="0"/>
          </a:p>
          <a:p>
            <a:pPr lvl="0"/>
            <a:endParaRPr lang="en-CA" dirty="0" smtClean="0"/>
          </a:p>
          <a:p>
            <a:r>
              <a:rPr lang="sr-Latn-RS" dirty="0" smtClean="0"/>
              <a:t>Slični organizacioni principi se pojavljuju u ranom razvoju HEP laboratorija (teorija, eksperiment, inženjerija, menadžment)</a:t>
            </a:r>
            <a:endParaRPr lang="en-CA" dirty="0" smtClean="0"/>
          </a:p>
          <a:p>
            <a:pPr lvl="0">
              <a:buNone/>
            </a:pPr>
            <a:endParaRPr lang="en-CA" dirty="0" smtClean="0"/>
          </a:p>
          <a:p>
            <a:pPr lvl="0"/>
            <a:r>
              <a:rPr lang="sr-Latn-RS" dirty="0" smtClean="0"/>
              <a:t>Sa porastom veličine laboratorija početni kratkorični ciljevi (testiranje specifičnih hipoteza) postepeno postaju samo deo dugoročnih opsežnijih ciljeva i kontinualne produkcije znanja (dugoročno testiranje skupa hipoteza; obrazovanje javnosti; izdavanje zvanja, razvoj novih tehnologija...) </a:t>
            </a:r>
            <a:endParaRPr lang="en-CA" dirty="0"/>
          </a:p>
          <a:p>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b="1" dirty="0" err="1" smtClean="0"/>
              <a:t>Sociolo</a:t>
            </a:r>
            <a:r>
              <a:rPr lang="sr-Latn-RS" b="1" dirty="0" smtClean="0"/>
              <a:t>ški krak klasične teorije</a:t>
            </a:r>
            <a:endParaRPr lang="en-CA" b="1" dirty="0" smtClean="0"/>
          </a:p>
          <a:p>
            <a:endParaRPr lang="en-CA" dirty="0" smtClean="0"/>
          </a:p>
          <a:p>
            <a:r>
              <a:rPr lang="sr-Latn-RS" dirty="0" smtClean="0"/>
              <a:t>Birokratizovanje produkcije znanja u </a:t>
            </a:r>
            <a:r>
              <a:rPr lang="en-CA" dirty="0" smtClean="0"/>
              <a:t>HEP </a:t>
            </a:r>
            <a:r>
              <a:rPr lang="en-CA" dirty="0" err="1" smtClean="0"/>
              <a:t>laboratori</a:t>
            </a:r>
            <a:r>
              <a:rPr lang="sr-Latn-RS" dirty="0" smtClean="0"/>
              <a:t>jama</a:t>
            </a:r>
          </a:p>
          <a:p>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10000"/>
          </a:bodyPr>
          <a:lstStyle/>
          <a:p>
            <a:r>
              <a:rPr lang="sr-Latn-RS" dirty="0" smtClean="0"/>
              <a:t>Trend “poravnanja strukture” nije specifičan za HEP laboratorije već za sve knoweldge-intensive organizacije; posledice mogu da budu loše</a:t>
            </a:r>
          </a:p>
          <a:p>
            <a:endParaRPr lang="en-CA" dirty="0" smtClean="0"/>
          </a:p>
          <a:p>
            <a:r>
              <a:rPr lang="sr-Latn-RS" dirty="0" smtClean="0"/>
              <a:t>T</a:t>
            </a:r>
            <a:r>
              <a:rPr lang="en-CA" dirty="0" smtClean="0"/>
              <a:t>he formal organizational structure tends to loosen up because of the fairly dynamic and unpredictable nature of the tasks and the focused expertise of most employees that cannot be supervised directly as supervisors lack detailed knowledge of the process (Von </a:t>
            </a:r>
            <a:r>
              <a:rPr lang="en-CA" dirty="0" err="1" smtClean="0"/>
              <a:t>Nordenflycht</a:t>
            </a:r>
            <a:r>
              <a:rPr lang="en-CA" dirty="0" smtClean="0"/>
              <a:t> 2010, </a:t>
            </a:r>
            <a:r>
              <a:rPr lang="en-CA" dirty="0" err="1" smtClean="0"/>
              <a:t>Ditillo</a:t>
            </a:r>
            <a:r>
              <a:rPr lang="en-CA" dirty="0" smtClean="0"/>
              <a:t> 2004, </a:t>
            </a:r>
            <a:r>
              <a:rPr lang="en-CA" dirty="0" err="1" smtClean="0"/>
              <a:t>Karreman</a:t>
            </a:r>
            <a:r>
              <a:rPr lang="en-CA" dirty="0" smtClean="0"/>
              <a:t> and </a:t>
            </a:r>
            <a:r>
              <a:rPr lang="en-CA" dirty="0" err="1" smtClean="0"/>
              <a:t>Alvesson</a:t>
            </a:r>
            <a:r>
              <a:rPr lang="en-CA" dirty="0" smtClean="0"/>
              <a:t> 2004). </a:t>
            </a:r>
          </a:p>
          <a:p>
            <a:r>
              <a:rPr lang="en-CA" dirty="0" smtClean="0"/>
              <a:t>The loosening of the organizational and managerial structure in such contexts may not be avoidable and may result in decreased efficiency (</a:t>
            </a:r>
            <a:r>
              <a:rPr lang="en-CA" dirty="0" err="1" smtClean="0"/>
              <a:t>Alvesson</a:t>
            </a:r>
            <a:r>
              <a:rPr lang="en-CA" dirty="0" smtClean="0"/>
              <a:t> and </a:t>
            </a:r>
            <a:r>
              <a:rPr lang="en-CA" dirty="0" err="1" smtClean="0"/>
              <a:t>Svenigsson</a:t>
            </a:r>
            <a:r>
              <a:rPr lang="en-CA" dirty="0" smtClean="0"/>
              <a:t> 2003). </a:t>
            </a:r>
            <a:endParaRPr lang="sr-Latn-RS" dirty="0" smtClean="0"/>
          </a:p>
          <a:p>
            <a:endParaRPr lang="en-CA" dirty="0" smtClean="0"/>
          </a:p>
          <a:p>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dirty="0" smtClean="0"/>
              <a:t>“Essentially</a:t>
            </a:r>
            <a:r>
              <a:rPr lang="en-CA" dirty="0"/>
              <a:t>, if an organization is to use complex machinery, it must hire staff experts who can understand that machinery - who have the capability to design, select, and modify it. And then it must give them considerable power to make decisions concerning that machinery, and encourage them to use the liaison devices to ensure mutual adjustment among them</a:t>
            </a:r>
            <a:r>
              <a:rPr lang="en-CA" dirty="0" smtClean="0"/>
              <a:t>.” </a:t>
            </a:r>
            <a:r>
              <a:rPr lang="en-CA" dirty="0"/>
              <a:t>(</a:t>
            </a:r>
            <a:r>
              <a:rPr lang="en-CA" dirty="0" err="1"/>
              <a:t>Mintzberg</a:t>
            </a:r>
            <a:r>
              <a:rPr lang="en-CA" dirty="0"/>
              <a:t> 1989, 338)</a:t>
            </a:r>
          </a:p>
          <a:p>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r>
              <a:rPr lang="en-CA" dirty="0"/>
              <a:t> The enormous size of Big Science projects requires constant oversight by administrative bodies…. The true risk is excessive bureaucratization of large scientific projects. Public authorities, which have the fair duty of monitoring the expenses incurred by large projects, can impose decisions based on purely financial considerations, neglecting their scientific and technical aspects. Administrators are accustomed to operate quite different than scientists, and can even inadvertently destroy the special vitality that thrives in a research environment. (</a:t>
            </a:r>
            <a:r>
              <a:rPr lang="en-CA" dirty="0" err="1"/>
              <a:t>Guidice</a:t>
            </a:r>
            <a:r>
              <a:rPr lang="en-CA" dirty="0"/>
              <a:t> 2012) </a:t>
            </a:r>
          </a:p>
          <a:p>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a:buNone/>
            </a:pPr>
            <a:r>
              <a:rPr lang="sr-Latn-RS" b="1" dirty="0" smtClean="0"/>
              <a:t>Kulturalna moderna teorija organizacije</a:t>
            </a:r>
          </a:p>
          <a:p>
            <a:endParaRPr lang="sr-Latn-RS" i="1" dirty="0" smtClean="0"/>
          </a:p>
          <a:p>
            <a:r>
              <a:rPr lang="en-CA" i="1" dirty="0" smtClean="0"/>
              <a:t> </a:t>
            </a:r>
            <a:r>
              <a:rPr lang="sr-Latn-RS" dirty="0" smtClean="0"/>
              <a:t>Neformalni i decentralizovani aspekti organizacije</a:t>
            </a:r>
          </a:p>
          <a:p>
            <a:pPr lvl="0"/>
            <a:r>
              <a:rPr lang="sr-Latn-RS" dirty="0" smtClean="0"/>
              <a:t>Reakcija na premise klasične organizacione teorije</a:t>
            </a:r>
          </a:p>
          <a:p>
            <a:pPr lvl="0"/>
            <a:r>
              <a:rPr lang="sr-Latn-RS" dirty="0" smtClean="0"/>
              <a:t> Identifikuje i promoviše fokus na neformalnim poravnanim organizacionim strukturama kao ključnim za funkcionisanje institucija</a:t>
            </a:r>
            <a:endParaRPr lang="en-CA" dirty="0" smtClean="0"/>
          </a:p>
          <a:p>
            <a:endParaRPr lang="en-CA" dirty="0" smtClean="0"/>
          </a:p>
          <a:p>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pPr lvl="0"/>
            <a:r>
              <a:rPr lang="sr-Latn-RS" dirty="0" smtClean="0"/>
              <a:t>Odjek tih principa u ciljanoj decentralizaciji i odgovarajućim eksploratornim saznajnim ciljevima u ranoj fazi Fermilaba (R.R. Vilson) i nekim drugim HEP laboratorijama</a:t>
            </a:r>
            <a:endParaRPr lang="en-CA" dirty="0" smtClean="0"/>
          </a:p>
          <a:p>
            <a:endParaRPr lang="sr-Latn-RS" dirty="0" smtClean="0"/>
          </a:p>
          <a:p>
            <a:r>
              <a:rPr lang="en-CA" dirty="0" smtClean="0"/>
              <a:t>Ni </a:t>
            </a:r>
            <a:r>
              <a:rPr lang="en-CA" dirty="0" err="1" smtClean="0"/>
              <a:t>vojni</a:t>
            </a:r>
            <a:r>
              <a:rPr lang="en-CA" dirty="0" smtClean="0"/>
              <a:t> </a:t>
            </a:r>
            <a:r>
              <a:rPr lang="en-CA" dirty="0" err="1" smtClean="0"/>
              <a:t>kamp</a:t>
            </a:r>
            <a:r>
              <a:rPr lang="en-CA" dirty="0" smtClean="0"/>
              <a:t> </a:t>
            </a:r>
            <a:r>
              <a:rPr lang="en-CA" dirty="0" err="1" smtClean="0"/>
              <a:t>ni</a:t>
            </a:r>
            <a:r>
              <a:rPr lang="en-CA" dirty="0" smtClean="0"/>
              <a:t> </a:t>
            </a:r>
            <a:r>
              <a:rPr lang="en-CA" dirty="0" err="1" smtClean="0"/>
              <a:t>univerzitetski</a:t>
            </a:r>
            <a:r>
              <a:rPr lang="en-CA" dirty="0" smtClean="0"/>
              <a:t> </a:t>
            </a:r>
            <a:r>
              <a:rPr lang="en-CA" dirty="0" err="1" smtClean="0"/>
              <a:t>kampus</a:t>
            </a:r>
            <a:endParaRPr lang="en-CA" dirty="0" smtClean="0"/>
          </a:p>
          <a:p>
            <a:r>
              <a:rPr lang="en-CA" dirty="0" err="1" smtClean="0"/>
              <a:t>Mesto</a:t>
            </a:r>
            <a:r>
              <a:rPr lang="en-CA" dirty="0" smtClean="0"/>
              <a:t> </a:t>
            </a:r>
            <a:r>
              <a:rPr lang="en-CA" dirty="0" err="1" smtClean="0"/>
              <a:t>za</a:t>
            </a:r>
            <a:r>
              <a:rPr lang="en-CA" dirty="0" smtClean="0"/>
              <a:t> </a:t>
            </a:r>
            <a:r>
              <a:rPr lang="en-CA" dirty="0" err="1" smtClean="0"/>
              <a:t>veliki</a:t>
            </a:r>
            <a:r>
              <a:rPr lang="en-CA" dirty="0" smtClean="0"/>
              <a:t> </a:t>
            </a:r>
            <a:r>
              <a:rPr lang="en-CA" dirty="0" err="1" smtClean="0"/>
              <a:t>broj</a:t>
            </a:r>
            <a:r>
              <a:rPr lang="en-CA" dirty="0" smtClean="0"/>
              <a:t> </a:t>
            </a:r>
            <a:r>
              <a:rPr lang="en-CA" dirty="0" err="1" smtClean="0"/>
              <a:t>eksperimenata</a:t>
            </a:r>
            <a:r>
              <a:rPr lang="en-CA" dirty="0" smtClean="0"/>
              <a:t> </a:t>
            </a:r>
            <a:r>
              <a:rPr lang="en-CA" dirty="0" err="1" smtClean="0"/>
              <a:t>spoljnih</a:t>
            </a:r>
            <a:r>
              <a:rPr lang="en-CA" dirty="0" smtClean="0"/>
              <a:t> </a:t>
            </a:r>
            <a:r>
              <a:rPr lang="en-CA" dirty="0" err="1" smtClean="0"/>
              <a:t>timova</a:t>
            </a:r>
            <a:endParaRPr lang="en-CA" dirty="0" smtClean="0"/>
          </a:p>
          <a:p>
            <a:endParaRPr lang="en-CA" dirty="0" smtClean="0"/>
          </a:p>
          <a:p>
            <a:r>
              <a:rPr lang="en-CA" dirty="0" smtClean="0"/>
              <a:t>“</a:t>
            </a:r>
            <a:r>
              <a:rPr lang="sr-Latn-RS" dirty="0" smtClean="0"/>
              <a:t>I could not begin to symphatize  with the large experiments that were going on. </a:t>
            </a:r>
            <a:r>
              <a:rPr lang="en-CA" dirty="0" smtClean="0"/>
              <a:t>I couldn’t imagine myself wanting to do one of those experiments. … Unless I was doing that I was a goddamned administrator!” (1992)</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Content Placeholder 3" descr="105681-004-38C7EF1C.jpg"/>
          <p:cNvPicPr>
            <a:picLocks noGrp="1" noChangeAspect="1"/>
          </p:cNvPicPr>
          <p:nvPr>
            <p:ph idx="1"/>
          </p:nvPr>
        </p:nvPicPr>
        <p:blipFill>
          <a:blip r:embed="rId2" cstate="print"/>
          <a:stretch>
            <a:fillRect/>
          </a:stretch>
        </p:blipFill>
        <p:spPr bwMode="auto">
          <a:xfrm>
            <a:off x="1952625" y="2310606"/>
            <a:ext cx="523875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pPr>
              <a:buNone/>
            </a:pPr>
            <a:r>
              <a:rPr lang="sr-Latn-RS" b="1" dirty="0" smtClean="0"/>
              <a:t>Racionalna moderna teorija organizacije</a:t>
            </a:r>
          </a:p>
          <a:p>
            <a:endParaRPr lang="sr-Latn-RS" i="1" dirty="0" smtClean="0"/>
          </a:p>
          <a:p>
            <a:r>
              <a:rPr lang="en-CA" dirty="0" smtClean="0"/>
              <a:t>F</a:t>
            </a:r>
            <a:r>
              <a:rPr lang="sr-Latn-RS" dirty="0" smtClean="0"/>
              <a:t>ormalizovano usmeravanje produkcije znanja</a:t>
            </a:r>
          </a:p>
          <a:p>
            <a:pPr lvl="0"/>
            <a:r>
              <a:rPr lang="sr-Latn-RS" dirty="0" smtClean="0"/>
              <a:t>Pristup “Operacionalizacije” se pojavljuje sa Menhetn projektom i uvodi formalna sredstva (npr. kompjuterske simulacije, teorija odlučivanja) procene i optimizovanja oepracija i organizacione stukture</a:t>
            </a:r>
            <a:endParaRPr lang="en-CA" dirty="0" smtClean="0"/>
          </a:p>
          <a:p>
            <a:pPr lvl="0"/>
            <a:r>
              <a:rPr lang="sr-Latn-RS" dirty="0" smtClean="0"/>
              <a:t>Otvoreno ili implicitno, deo razvoja HEP laboratorija</a:t>
            </a:r>
            <a:r>
              <a:rPr lang="en-CA" dirty="0" smtClean="0"/>
              <a:t>.  </a:t>
            </a:r>
            <a:endParaRPr lang="en-CA" dirty="0"/>
          </a:p>
          <a:p>
            <a:endParaRPr lang="sr-Latn-RS" i="1" dirty="0" smtClean="0"/>
          </a:p>
          <a:p>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lnSpcReduction="10000"/>
          </a:bodyPr>
          <a:lstStyle/>
          <a:p>
            <a:pPr>
              <a:buNone/>
            </a:pPr>
            <a:r>
              <a:rPr lang="sr-Latn-RS" b="1" dirty="0" smtClean="0"/>
              <a:t>Organizaciona teorija strukturalne kontigentnosti </a:t>
            </a:r>
          </a:p>
          <a:p>
            <a:endParaRPr lang="sr-Latn-RS" i="1" dirty="0" smtClean="0"/>
          </a:p>
          <a:p>
            <a:r>
              <a:rPr lang="sr-Latn-RS" dirty="0" smtClean="0"/>
              <a:t>Identifikovanje ključne karakteristike organizacije koja određuje sve ostale</a:t>
            </a:r>
          </a:p>
          <a:p>
            <a:endParaRPr lang="sr-Latn-RS" dirty="0" smtClean="0"/>
          </a:p>
          <a:p>
            <a:r>
              <a:rPr lang="sr-Latn-RS" dirty="0" smtClean="0"/>
              <a:t>Važna je veličina! HEP laboratorije</a:t>
            </a:r>
          </a:p>
          <a:p>
            <a:pPr lvl="0"/>
            <a:r>
              <a:rPr lang="sr-Latn-RS" dirty="0" smtClean="0"/>
              <a:t>Organizaciona dinamika prozilazi iz veličine laboratorija – tj. birokratizovanje i hijerarhizovanje su rezultat toga – ključna kontigencija u laboratorijama i u optimizaciji (smanji koliko možeš...)</a:t>
            </a:r>
            <a:endParaRPr lang="en-CA" dirty="0"/>
          </a:p>
          <a:p>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611560" y="260350"/>
          <a:ext cx="8136904" cy="6337300"/>
        </p:xfrm>
        <a:graphic>
          <a:graphicData uri="http://schemas.openxmlformats.org/presentationml/2006/ole">
            <p:oleObj spid="_x0000_s2050" name="Acrobat Document" r:id="rId3" imgW="5830114" imgH="7542857" progId="AcroExch.Document.DC">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LHC - CERN</a:t>
            </a:r>
            <a:endParaRPr lang="en-CA" dirty="0"/>
          </a:p>
        </p:txBody>
      </p:sp>
      <p:pic>
        <p:nvPicPr>
          <p:cNvPr id="4" name="Shape 97"/>
          <p:cNvPicPr preferRelativeResize="0">
            <a:picLocks noGrp="1" noChangeAspect="1" noChangeArrowheads="1"/>
          </p:cNvPicPr>
          <p:nvPr>
            <p:ph idx="1"/>
          </p:nvPr>
        </p:nvPicPr>
        <p:blipFill>
          <a:blip r:embed="rId2" cstate="print"/>
          <a:stretch>
            <a:fillRect/>
          </a:stretch>
        </p:blipFill>
        <p:spPr bwMode="auto">
          <a:xfrm>
            <a:off x="1279922" y="2060848"/>
            <a:ext cx="6584155" cy="4263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perovic\Desktop\bjps\SOC EPIST\revisions\cern organigram.jpeg"/>
          <p:cNvPicPr>
            <a:picLocks noGrp="1" noChangeAspect="1" noChangeArrowheads="1"/>
          </p:cNvPicPr>
          <p:nvPr>
            <p:ph idx="1"/>
          </p:nvPr>
        </p:nvPicPr>
        <p:blipFill>
          <a:blip r:embed="rId2" cstate="print"/>
          <a:srcRect/>
          <a:stretch>
            <a:fillRect/>
          </a:stretch>
        </p:blipFill>
        <p:spPr bwMode="auto">
          <a:xfrm>
            <a:off x="467544" y="404664"/>
            <a:ext cx="8208912" cy="60486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latin typeface="+mn-lt"/>
            </a:endParaRPr>
          </a:p>
        </p:txBody>
      </p:sp>
      <p:sp>
        <p:nvSpPr>
          <p:cNvPr id="3" name="Content Placeholder 2"/>
          <p:cNvSpPr>
            <a:spLocks noGrp="1"/>
          </p:cNvSpPr>
          <p:nvPr>
            <p:ph idx="1"/>
          </p:nvPr>
        </p:nvSpPr>
        <p:spPr/>
        <p:txBody>
          <a:bodyPr/>
          <a:lstStyle/>
          <a:p>
            <a:r>
              <a:rPr lang="sr-Latn-RS" dirty="0" smtClean="0">
                <a:cs typeface="Arial" pitchFamily="34" charset="0"/>
              </a:rPr>
              <a:t>Da li je organizovanje nauke najbolje ostaviti samim naučnicima (koji rade na datom projektu)?</a:t>
            </a:r>
            <a:endParaRPr lang="en-CA" dirty="0" smtClean="0">
              <a:cs typeface="Arial" pitchFamily="34" charset="0"/>
            </a:endParaRPr>
          </a:p>
          <a:p>
            <a:endParaRPr lang="en-US" dirty="0" smtClean="0">
              <a:cs typeface="Arial" pitchFamily="34" charset="0"/>
            </a:endParaRPr>
          </a:p>
          <a:p>
            <a:r>
              <a:rPr lang="sr-Latn-RS" dirty="0" smtClean="0">
                <a:cs typeface="Arial" pitchFamily="34" charset="0"/>
              </a:rPr>
              <a:t>Da, ukoliko se pristupa organizaciji onako prilježno i detaljno kao što se pristupa samom predmetu istraživanja. </a:t>
            </a:r>
          </a:p>
          <a:p>
            <a:endParaRPr lang="sr-Latn-RS" dirty="0" smtClean="0">
              <a:cs typeface="Arial" pitchFamily="34" charset="0"/>
            </a:endParaRPr>
          </a:p>
          <a:p>
            <a:r>
              <a:rPr lang="sr-Latn-RS" dirty="0" smtClean="0">
                <a:cs typeface="Arial" pitchFamily="34" charset="0"/>
              </a:rPr>
              <a:t>U mega-laboratorijama organizovanje istraživanja nije ostavljeno samim naučnicima.</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latin typeface="+mn-lt"/>
            </a:endParaRPr>
          </a:p>
        </p:txBody>
      </p:sp>
      <p:sp>
        <p:nvSpPr>
          <p:cNvPr id="3" name="Content Placeholder 2"/>
          <p:cNvSpPr>
            <a:spLocks noGrp="1"/>
          </p:cNvSpPr>
          <p:nvPr>
            <p:ph idx="1"/>
          </p:nvPr>
        </p:nvSpPr>
        <p:spPr/>
        <p:txBody>
          <a:bodyPr/>
          <a:lstStyle/>
          <a:p>
            <a:r>
              <a:rPr lang="sr-Latn-RS" dirty="0" smtClean="0">
                <a:cs typeface="Arial" pitchFamily="34" charset="0"/>
              </a:rPr>
              <a:t>Postoji li optimalan način organizovanja naučnih timova i projekata?</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noGrp="1"/>
          </p:cNvSpPr>
          <p:nvPr>
            <p:ph type="title"/>
          </p:nvPr>
        </p:nvSpPr>
        <p:spPr>
          <a:xfrm>
            <a:off x="456480" y="0"/>
            <a:ext cx="8229600" cy="1012427"/>
          </a:xfrm>
        </p:spPr>
        <p:txBody>
          <a:bodyPr>
            <a:normAutofit/>
          </a:bodyPr>
          <a:lstStyle/>
          <a:p>
            <a:pPr eaLnBrk="1" hangingPunct="1">
              <a:spcBef>
                <a:spcPct val="0"/>
              </a:spcBef>
              <a:buClr>
                <a:srgbClr val="000000"/>
              </a:buClr>
              <a:buFont typeface="Calibri" pitchFamily="34" charset="0"/>
              <a:buNone/>
            </a:pPr>
            <a:r>
              <a:rPr lang="sr-Latn-RS" sz="2500" dirty="0" smtClean="0">
                <a:latin typeface="+mn-lt"/>
                <a:cs typeface="Arial" pitchFamily="34" charset="0"/>
              </a:rPr>
              <a:t>Epistemološki pristupi stukturi naučnog istraživanja</a:t>
            </a:r>
            <a:endParaRPr lang="en-CA" sz="2500" dirty="0">
              <a:latin typeface="+mn-lt"/>
              <a:cs typeface="Arial" pitchFamily="34" charset="0"/>
            </a:endParaRPr>
          </a:p>
        </p:txBody>
      </p:sp>
      <p:sp>
        <p:nvSpPr>
          <p:cNvPr id="10243" name="Text Placeholder 2"/>
          <p:cNvSpPr txBox="1">
            <a:spLocks noGrp="1"/>
          </p:cNvSpPr>
          <p:nvPr>
            <p:ph idx="1"/>
          </p:nvPr>
        </p:nvSpPr>
        <p:spPr>
          <a:xfrm>
            <a:off x="395536" y="1268760"/>
            <a:ext cx="8568952" cy="4824535"/>
          </a:xfrm>
        </p:spPr>
        <p:txBody>
          <a:bodyPr>
            <a:normAutofit/>
          </a:bodyPr>
          <a:lstStyle/>
          <a:p>
            <a:pPr marL="342725" indent="-141122">
              <a:buClr>
                <a:srgbClr val="000000"/>
              </a:buClr>
              <a:buNone/>
            </a:pPr>
            <a:r>
              <a:rPr lang="en-CA" sz="2500" dirty="0" err="1" smtClean="0">
                <a:cs typeface="Arial" pitchFamily="34" charset="0"/>
              </a:rPr>
              <a:t>Fo</a:t>
            </a:r>
            <a:r>
              <a:rPr lang="sr-Latn-RS" sz="2500" dirty="0" smtClean="0">
                <a:cs typeface="Arial" pitchFamily="34" charset="0"/>
              </a:rPr>
              <a:t>rmalni pristupi</a:t>
            </a:r>
            <a:r>
              <a:rPr lang="en-CA" sz="2500" dirty="0" smtClean="0">
                <a:cs typeface="Arial" pitchFamily="34" charset="0"/>
              </a:rPr>
              <a:t>               </a:t>
            </a:r>
            <a:r>
              <a:rPr lang="sr-Latn-RS" sz="2500" dirty="0" smtClean="0">
                <a:cs typeface="Arial" pitchFamily="34" charset="0"/>
              </a:rPr>
              <a:t>Studije slučajeva</a:t>
            </a:r>
            <a:endParaRPr lang="en-CA" sz="2500" dirty="0">
              <a:cs typeface="Arial" pitchFamily="34" charset="0"/>
            </a:endParaRPr>
          </a:p>
          <a:p>
            <a:pPr marL="342725" indent="-141122">
              <a:buClr>
                <a:srgbClr val="000000"/>
              </a:buClr>
              <a:buNone/>
            </a:pPr>
            <a:r>
              <a:rPr lang="en-CA" sz="2200" dirty="0">
                <a:cs typeface="Arial" pitchFamily="34" charset="0"/>
              </a:rPr>
              <a:t>                       </a:t>
            </a:r>
            <a:endParaRPr lang="en-CA" sz="2200" dirty="0" smtClean="0">
              <a:cs typeface="Arial" pitchFamily="34" charset="0"/>
            </a:endParaRPr>
          </a:p>
          <a:p>
            <a:pPr marL="342725" indent="-141122">
              <a:buClr>
                <a:srgbClr val="000000"/>
              </a:buClr>
              <a:buNone/>
            </a:pPr>
            <a:r>
              <a:rPr lang="en-CA" sz="2200" dirty="0" smtClean="0">
                <a:cs typeface="Arial" pitchFamily="34" charset="0"/>
              </a:rPr>
              <a:t>                                        </a:t>
            </a:r>
            <a:r>
              <a:rPr lang="sr-Latn-RS" sz="2200" dirty="0" smtClean="0">
                <a:cs typeface="Arial" pitchFamily="34" charset="0"/>
              </a:rPr>
              <a:t>Labava veza</a:t>
            </a:r>
            <a:endParaRPr lang="en-CA" sz="2200" dirty="0">
              <a:cs typeface="Arial" pitchFamily="34" charset="0"/>
            </a:endParaRPr>
          </a:p>
          <a:p>
            <a:pPr marL="342725" indent="-141122">
              <a:buClr>
                <a:srgbClr val="000000"/>
              </a:buClr>
              <a:buNone/>
            </a:pPr>
            <a:r>
              <a:rPr lang="en-CA" sz="2200" dirty="0" err="1" smtClean="0">
                <a:cs typeface="Arial" pitchFamily="34" charset="0"/>
              </a:rPr>
              <a:t>Simula</a:t>
            </a:r>
            <a:r>
              <a:rPr lang="sr-Latn-RS" sz="2200" dirty="0" smtClean="0">
                <a:cs typeface="Arial" pitchFamily="34" charset="0"/>
              </a:rPr>
              <a:t>cije</a:t>
            </a:r>
            <a:r>
              <a:rPr lang="en-CA" sz="2200" dirty="0" smtClean="0">
                <a:cs typeface="Arial" pitchFamily="34" charset="0"/>
              </a:rPr>
              <a:t>                                         </a:t>
            </a:r>
            <a:r>
              <a:rPr lang="sr-Latn-RS" sz="2200" dirty="0" smtClean="0">
                <a:cs typeface="Arial" pitchFamily="34" charset="0"/>
              </a:rPr>
              <a:t>     Istorijska analiza</a:t>
            </a:r>
            <a:endParaRPr lang="en-CA" sz="2200" dirty="0">
              <a:cs typeface="Arial" pitchFamily="34" charset="0"/>
            </a:endParaRPr>
          </a:p>
          <a:p>
            <a:pPr marL="342725" indent="-141122">
              <a:buClr>
                <a:srgbClr val="000000"/>
              </a:buClr>
              <a:buNone/>
            </a:pPr>
            <a:r>
              <a:rPr lang="en-CA" sz="2200" dirty="0">
                <a:cs typeface="Arial" pitchFamily="34" charset="0"/>
              </a:rPr>
              <a:t>    </a:t>
            </a:r>
          </a:p>
          <a:p>
            <a:pPr marL="342725" indent="-141122">
              <a:buClr>
                <a:srgbClr val="000000"/>
              </a:buClr>
              <a:buNone/>
            </a:pPr>
            <a:r>
              <a:rPr lang="en-CA" sz="2200" dirty="0">
                <a:cs typeface="Arial" pitchFamily="34" charset="0"/>
              </a:rPr>
              <a:t>          </a:t>
            </a:r>
            <a:r>
              <a:rPr lang="sr-Latn-RS" sz="2200" dirty="0" smtClean="0">
                <a:cs typeface="Arial" pitchFamily="34" charset="0"/>
              </a:rPr>
              <a:t>Modeli (teorija odlučivanja)</a:t>
            </a:r>
            <a:r>
              <a:rPr lang="en-CA" sz="2200" dirty="0" smtClean="0">
                <a:cs typeface="Arial" pitchFamily="34" charset="0"/>
              </a:rPr>
              <a:t>     </a:t>
            </a:r>
            <a:r>
              <a:rPr lang="sr-Latn-RS" sz="2200" dirty="0" smtClean="0">
                <a:cs typeface="Arial" pitchFamily="34" charset="0"/>
              </a:rPr>
              <a:t>analiza vođena kvant podacima</a:t>
            </a:r>
            <a:endParaRPr lang="en-CA" sz="2200" dirty="0">
              <a:cs typeface="Arial" pitchFamily="34" charset="0"/>
            </a:endParaRPr>
          </a:p>
          <a:p>
            <a:pPr marL="342725" indent="-141122">
              <a:buClr>
                <a:srgbClr val="000000"/>
              </a:buClr>
              <a:buNone/>
            </a:pPr>
            <a:r>
              <a:rPr lang="en-CA" sz="2200" dirty="0">
                <a:cs typeface="Arial" pitchFamily="34" charset="0"/>
              </a:rPr>
              <a:t>                                   </a:t>
            </a:r>
          </a:p>
          <a:p>
            <a:pPr marL="342725" indent="-141122">
              <a:buClr>
                <a:srgbClr val="000000"/>
              </a:buClr>
              <a:buNone/>
            </a:pPr>
            <a:r>
              <a:rPr lang="en-CA" sz="2200" dirty="0">
                <a:cs typeface="Arial" pitchFamily="34" charset="0"/>
              </a:rPr>
              <a:t>                                           </a:t>
            </a:r>
          </a:p>
          <a:p>
            <a:pPr marL="342725" indent="-141122">
              <a:buClr>
                <a:srgbClr val="000000"/>
              </a:buClr>
              <a:buNone/>
            </a:pPr>
            <a:endParaRPr lang="en-CA" sz="2200" dirty="0">
              <a:cs typeface="Arial" pitchFamily="34" charset="0"/>
            </a:endParaRPr>
          </a:p>
          <a:p>
            <a:pPr marL="342725" indent="-141122">
              <a:buClr>
                <a:srgbClr val="000000"/>
              </a:buClr>
              <a:buNone/>
            </a:pPr>
            <a:endParaRPr lang="en-CA" sz="2200" dirty="0">
              <a:cs typeface="Arial" pitchFamily="34" charset="0"/>
            </a:endParaRPr>
          </a:p>
          <a:p>
            <a:pPr marL="342725" indent="-141122">
              <a:buClr>
                <a:srgbClr val="000000"/>
              </a:buClr>
              <a:buFontTx/>
              <a:buChar char="•"/>
            </a:pPr>
            <a:endParaRPr lang="en-CA" sz="2500" dirty="0">
              <a:cs typeface="Arial" pitchFamily="34" charset="0"/>
            </a:endParaRPr>
          </a:p>
        </p:txBody>
      </p:sp>
      <p:cxnSp>
        <p:nvCxnSpPr>
          <p:cNvPr id="11" name="Straight Arrow Connector 10"/>
          <p:cNvCxnSpPr/>
          <p:nvPr/>
        </p:nvCxnSpPr>
        <p:spPr>
          <a:xfrm flipH="1">
            <a:off x="1331640" y="1988840"/>
            <a:ext cx="391680" cy="391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51521" y="2122783"/>
            <a:ext cx="456480" cy="11103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204960" y="2056536"/>
            <a:ext cx="522720" cy="326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54560" y="2122783"/>
            <a:ext cx="587520" cy="1045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ight Arrow 21"/>
          <p:cNvSpPr/>
          <p:nvPr/>
        </p:nvSpPr>
        <p:spPr>
          <a:xfrm>
            <a:off x="3657601" y="1795869"/>
            <a:ext cx="1110240" cy="3269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CA" kern="0" dirty="0">
              <a:sym typeface="Arial"/>
            </a:endParaRPr>
          </a:p>
        </p:txBody>
      </p:sp>
      <p:sp>
        <p:nvSpPr>
          <p:cNvPr id="23" name="Left Arrow 22"/>
          <p:cNvSpPr/>
          <p:nvPr/>
        </p:nvSpPr>
        <p:spPr>
          <a:xfrm>
            <a:off x="3491880" y="2564904"/>
            <a:ext cx="1306080" cy="3269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CA" kern="0" dirty="0">
              <a:sym typeface="Arial"/>
            </a:endParaRPr>
          </a:p>
        </p:txBody>
      </p:sp>
      <p:sp>
        <p:nvSpPr>
          <p:cNvPr id="10250" name="TextBox 23"/>
          <p:cNvSpPr txBox="1">
            <a:spLocks noChangeArrowheads="1"/>
          </p:cNvSpPr>
          <p:nvPr/>
        </p:nvSpPr>
        <p:spPr bwMode="auto">
          <a:xfrm>
            <a:off x="3592800" y="1535200"/>
            <a:ext cx="1110240" cy="360755"/>
          </a:xfrm>
          <a:prstGeom prst="rect">
            <a:avLst/>
          </a:prstGeom>
          <a:noFill/>
          <a:ln w="9525">
            <a:noFill/>
            <a:miter lim="800000"/>
            <a:headEnd/>
            <a:tailEnd/>
          </a:ln>
        </p:spPr>
        <p:txBody>
          <a:bodyPr wrap="square" lIns="82945" tIns="41473" rIns="82945" bIns="41473">
            <a:spAutoFit/>
          </a:bodyPr>
          <a:lstStyle/>
          <a:p>
            <a:r>
              <a:rPr lang="en-CA" dirty="0"/>
              <a:t>   </a:t>
            </a:r>
          </a:p>
        </p:txBody>
      </p:sp>
      <p:sp>
        <p:nvSpPr>
          <p:cNvPr id="10251" name="TextBox 27"/>
          <p:cNvSpPr txBox="1">
            <a:spLocks noChangeArrowheads="1"/>
          </p:cNvSpPr>
          <p:nvPr/>
        </p:nvSpPr>
        <p:spPr bwMode="auto">
          <a:xfrm>
            <a:off x="3491880" y="2852936"/>
            <a:ext cx="1340761" cy="360755"/>
          </a:xfrm>
          <a:prstGeom prst="rect">
            <a:avLst/>
          </a:prstGeom>
          <a:noFill/>
          <a:ln w="9525">
            <a:noFill/>
            <a:miter lim="800000"/>
            <a:headEnd/>
            <a:tailEnd/>
          </a:ln>
        </p:spPr>
        <p:txBody>
          <a:bodyPr wrap="square" lIns="82945" tIns="41473" rIns="82945" bIns="41473">
            <a:spAutoFit/>
          </a:bodyPr>
          <a:lstStyle/>
          <a:p>
            <a:r>
              <a:rPr lang="sr-Latn-RS" dirty="0" smtClean="0"/>
              <a:t>razjašnjenje</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latin typeface="+mn-lt"/>
            </a:endParaRPr>
          </a:p>
        </p:txBody>
      </p:sp>
      <p:sp>
        <p:nvSpPr>
          <p:cNvPr id="3" name="Content Placeholder 2"/>
          <p:cNvSpPr>
            <a:spLocks noGrp="1"/>
          </p:cNvSpPr>
          <p:nvPr>
            <p:ph idx="1"/>
          </p:nvPr>
        </p:nvSpPr>
        <p:spPr/>
        <p:txBody>
          <a:bodyPr/>
          <a:lstStyle/>
          <a:p>
            <a:pPr marL="377825" indent="-155575">
              <a:buClr>
                <a:srgbClr val="000000"/>
              </a:buClr>
              <a:buFontTx/>
              <a:buAutoNum type="arabicPeriod"/>
            </a:pPr>
            <a:r>
              <a:rPr lang="sr-Latn-RS" dirty="0" smtClean="0">
                <a:cs typeface="Arial" pitchFamily="34" charset="0"/>
              </a:rPr>
              <a:t> </a:t>
            </a:r>
            <a:r>
              <a:rPr lang="en-CA" dirty="0" smtClean="0">
                <a:cs typeface="Arial" pitchFamily="34" charset="0"/>
              </a:rPr>
              <a:t>Optimal</a:t>
            </a:r>
            <a:r>
              <a:rPr lang="sr-Latn-RS" dirty="0" smtClean="0">
                <a:cs typeface="Arial" pitchFamily="34" charset="0"/>
              </a:rPr>
              <a:t>na sastav tima</a:t>
            </a:r>
            <a:r>
              <a:rPr lang="en-CA" dirty="0" smtClean="0">
                <a:cs typeface="Arial" pitchFamily="34" charset="0"/>
              </a:rPr>
              <a:t> – </a:t>
            </a:r>
            <a:r>
              <a:rPr lang="sr-Latn-RS" dirty="0" smtClean="0">
                <a:cs typeface="Arial" pitchFamily="34" charset="0"/>
              </a:rPr>
              <a:t>broj istraživača</a:t>
            </a:r>
            <a:endParaRPr lang="en-CA" dirty="0" smtClean="0">
              <a:cs typeface="Arial" pitchFamily="34" charset="0"/>
            </a:endParaRPr>
          </a:p>
          <a:p>
            <a:pPr marL="377825" indent="-155575">
              <a:buClr>
                <a:srgbClr val="000000"/>
              </a:buClr>
              <a:buFontTx/>
              <a:buAutoNum type="arabicPeriod"/>
            </a:pPr>
            <a:r>
              <a:rPr lang="en-CA" dirty="0" smtClean="0">
                <a:cs typeface="Arial" pitchFamily="34" charset="0"/>
              </a:rPr>
              <a:t> </a:t>
            </a:r>
            <a:r>
              <a:rPr lang="sr-Latn-RS" dirty="0" smtClean="0">
                <a:cs typeface="Arial" pitchFamily="34" charset="0"/>
              </a:rPr>
              <a:t>Optimalna organizacija projekta </a:t>
            </a:r>
            <a:r>
              <a:rPr lang="en-CA" dirty="0" smtClean="0">
                <a:cs typeface="Arial" pitchFamily="34" charset="0"/>
              </a:rPr>
              <a:t>(master-t</a:t>
            </a:r>
            <a:r>
              <a:rPr lang="sr-Latn-RS" dirty="0" smtClean="0">
                <a:cs typeface="Arial" pitchFamily="34" charset="0"/>
              </a:rPr>
              <a:t>im</a:t>
            </a:r>
            <a:r>
              <a:rPr lang="en-CA" dirty="0" smtClean="0">
                <a:cs typeface="Arial" pitchFamily="34" charset="0"/>
              </a:rPr>
              <a:t>) – </a:t>
            </a:r>
            <a:r>
              <a:rPr lang="sr-Latn-RS" dirty="0" smtClean="0">
                <a:cs typeface="Arial" pitchFamily="34" charset="0"/>
              </a:rPr>
              <a:t>broj timova</a:t>
            </a:r>
            <a:endParaRPr lang="en-CA" dirty="0" smtClean="0">
              <a:cs typeface="Arial" pitchFamily="34" charset="0"/>
            </a:endParaRPr>
          </a:p>
          <a:p>
            <a:pPr marL="377825" indent="-155575">
              <a:buClr>
                <a:srgbClr val="000000"/>
              </a:buClr>
              <a:buFontTx/>
              <a:buAutoNum type="arabicPeriod"/>
            </a:pPr>
            <a:r>
              <a:rPr lang="sr-Latn-RS" dirty="0" smtClean="0">
                <a:cs typeface="Arial" pitchFamily="34" charset="0"/>
              </a:rPr>
              <a:t> </a:t>
            </a:r>
            <a:r>
              <a:rPr lang="en-CA" dirty="0" smtClean="0">
                <a:cs typeface="Arial" pitchFamily="34" charset="0"/>
              </a:rPr>
              <a:t>Optimal</a:t>
            </a:r>
            <a:r>
              <a:rPr lang="sr-Latn-RS" dirty="0" smtClean="0">
                <a:cs typeface="Arial" pitchFamily="34" charset="0"/>
              </a:rPr>
              <a:t>na organizacija istraživanja</a:t>
            </a:r>
            <a:r>
              <a:rPr lang="en-CA" dirty="0" smtClean="0">
                <a:cs typeface="Arial" pitchFamily="34" charset="0"/>
              </a:rPr>
              <a:t> – </a:t>
            </a:r>
            <a:r>
              <a:rPr lang="sr-Latn-RS" dirty="0" smtClean="0">
                <a:cs typeface="Arial" pitchFamily="34" charset="0"/>
              </a:rPr>
              <a:t>broj i veličina laboratorija</a:t>
            </a:r>
            <a:endParaRPr lang="en-CA" dirty="0" smtClean="0">
              <a:cs typeface="Arial" pitchFamily="34" charset="0"/>
            </a:endParaRPr>
          </a:p>
          <a:p>
            <a:endParaRPr lang="en-C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254</TotalTime>
  <Words>1219</Words>
  <Application>Microsoft Office PowerPoint</Application>
  <PresentationFormat>On-screen Show (4:3)</PresentationFormat>
  <Paragraphs>106</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Flow</vt:lpstr>
      <vt:lpstr>Acrobat Document</vt:lpstr>
      <vt:lpstr> Postoje li optimalni uslovi za fundamentalna otkrića u savremenoj eksperimentalnoj fizici? Istorija i epistemologija mega-laboratorija </vt:lpstr>
      <vt:lpstr>Slide 2</vt:lpstr>
      <vt:lpstr>Slide 3</vt:lpstr>
      <vt:lpstr>LHC - CERN</vt:lpstr>
      <vt:lpstr>Slide 5</vt:lpstr>
      <vt:lpstr>Slide 6</vt:lpstr>
      <vt:lpstr>Slide 7</vt:lpstr>
      <vt:lpstr>Epistemološki pristupi stukturi naučnog istraživanja</vt:lpstr>
      <vt:lpstr>Slide 9</vt:lpstr>
      <vt:lpstr>Slide 10</vt:lpstr>
      <vt:lpstr>Slide 11</vt:lpstr>
      <vt:lpstr>Slide 12</vt:lpstr>
      <vt:lpstr>Raj...</vt:lpstr>
      <vt:lpstr>Slide 14</vt:lpstr>
      <vt:lpstr>Slide 15</vt:lpstr>
      <vt:lpstr>Pakao...</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Egalitarian Paradise or Factory Drudgery? Organizing Knowledge Production in High Energy Physics (HEP) Laboratories</dc:title>
  <dc:creator>sperovic</dc:creator>
  <cp:lastModifiedBy>sperovic</cp:lastModifiedBy>
  <cp:revision>62</cp:revision>
  <dcterms:created xsi:type="dcterms:W3CDTF">2018-06-11T05:33:32Z</dcterms:created>
  <dcterms:modified xsi:type="dcterms:W3CDTF">2018-10-09T06:57:14Z</dcterms:modified>
</cp:coreProperties>
</file>