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2"/>
  </p:notesMasterIdLst>
  <p:sldIdLst>
    <p:sldId id="274" r:id="rId2"/>
    <p:sldId id="305" r:id="rId3"/>
    <p:sldId id="294" r:id="rId4"/>
    <p:sldId id="295" r:id="rId5"/>
    <p:sldId id="296" r:id="rId6"/>
    <p:sldId id="311" r:id="rId7"/>
    <p:sldId id="309" r:id="rId8"/>
    <p:sldId id="307" r:id="rId9"/>
    <p:sldId id="312" r:id="rId10"/>
    <p:sldId id="297" r:id="rId11"/>
    <p:sldId id="310" r:id="rId12"/>
    <p:sldId id="313" r:id="rId13"/>
    <p:sldId id="314" r:id="rId14"/>
    <p:sldId id="315" r:id="rId15"/>
    <p:sldId id="322" r:id="rId16"/>
    <p:sldId id="316" r:id="rId17"/>
    <p:sldId id="317" r:id="rId18"/>
    <p:sldId id="318" r:id="rId19"/>
    <p:sldId id="319" r:id="rId20"/>
    <p:sldId id="320" r:id="rId21"/>
    <p:sldId id="332" r:id="rId22"/>
    <p:sldId id="331" r:id="rId23"/>
    <p:sldId id="325" r:id="rId24"/>
    <p:sldId id="326" r:id="rId25"/>
    <p:sldId id="329" r:id="rId26"/>
    <p:sldId id="333" r:id="rId27"/>
    <p:sldId id="300" r:id="rId28"/>
    <p:sldId id="327" r:id="rId29"/>
    <p:sldId id="328" r:id="rId30"/>
    <p:sldId id="330" r:id="rId3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CCECFF"/>
    <a:srgbClr val="CC0000"/>
    <a:srgbClr val="F4F8A6"/>
    <a:srgbClr val="F4EC56"/>
    <a:srgbClr val="FAFEA0"/>
    <a:srgbClr val="C0C0C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380" y="40"/>
      </p:cViewPr>
      <p:guideLst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28B586D-C242-49E2-8A57-FB3E955630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6385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8B586D-C242-49E2-8A57-FB3E955630C3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9379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8B586D-C242-49E2-8A57-FB3E955630C3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560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8B586D-C242-49E2-8A57-FB3E955630C3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6217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8B586D-C242-49E2-8A57-FB3E955630C3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2382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8B586D-C242-49E2-8A57-FB3E955630C3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2265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8B586D-C242-49E2-8A57-FB3E955630C3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24940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8B586D-C242-49E2-8A57-FB3E955630C3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687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8B586D-C242-49E2-8A57-FB3E955630C3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5600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8B586D-C242-49E2-8A57-FB3E955630C3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598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8B586D-C242-49E2-8A57-FB3E955630C3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9126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8B586D-C242-49E2-8A57-FB3E955630C3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020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8B586D-C242-49E2-8A57-FB3E955630C3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7677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8B586D-C242-49E2-8A57-FB3E955630C3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550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8B586D-C242-49E2-8A57-FB3E955630C3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8468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8B586D-C242-49E2-8A57-FB3E955630C3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435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B1B51B-301D-47BF-8D08-0486DECBDB8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5663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E300B-C003-44A7-866C-E53B7315947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8865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88A9CF-B8F5-495F-B5CE-49E2990F9D1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649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6626B-F9CA-4D22-B6D9-7D3AEFDEC69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0785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AB9B5-A717-4B3B-875B-612B05674F6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9434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C1486-13D5-4743-89B7-EC692880341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0998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65CDA-0824-4BCE-947E-F5090AFF013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001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C91D8-F8FB-4953-84A0-950921EEDEB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0392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94BB8-6FB5-4B0F-9CC1-429862D5D5A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85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60E11-97F4-455A-AC2E-0C5B822DDE1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582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856B1-D832-4556-9591-32855FF421B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225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99C5FB-5EAF-4C76-95D3-9B1A805F7D3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172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3.jp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1.jpg"/><Relationship Id="rId4" Type="http://schemas.openxmlformats.org/officeDocument/2006/relationships/image" Target="../media/image19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170.png"/><Relationship Id="rId7" Type="http://schemas.openxmlformats.org/officeDocument/2006/relationships/image" Target="../media/image2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png"/><Relationship Id="rId5" Type="http://schemas.openxmlformats.org/officeDocument/2006/relationships/image" Target="../media/image23.png"/><Relationship Id="rId4" Type="http://schemas.openxmlformats.org/officeDocument/2006/relationships/image" Target="../media/image18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0.png"/><Relationship Id="rId7" Type="http://schemas.openxmlformats.org/officeDocument/2006/relationships/image" Target="../media/image2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0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0.png"/><Relationship Id="rId5" Type="http://schemas.openxmlformats.org/officeDocument/2006/relationships/image" Target="../media/image440.png"/><Relationship Id="rId10" Type="http://schemas.openxmlformats.org/officeDocument/2006/relationships/image" Target="../media/image54.png"/><Relationship Id="rId4" Type="http://schemas.openxmlformats.org/officeDocument/2006/relationships/image" Target="../media/image430.png"/><Relationship Id="rId9" Type="http://schemas.openxmlformats.org/officeDocument/2006/relationships/image" Target="../media/image50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0.png"/><Relationship Id="rId5" Type="http://schemas.openxmlformats.org/officeDocument/2006/relationships/image" Target="../media/image56.png"/><Relationship Id="rId4" Type="http://schemas.openxmlformats.org/officeDocument/2006/relationships/image" Target="../media/image5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2971800" y="3122710"/>
            <a:ext cx="6248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GB" alt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Nenad </a:t>
            </a:r>
            <a:r>
              <a:rPr lang="en-GB" altLang="en-US" sz="2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Simonović</a:t>
            </a:r>
            <a:endParaRPr lang="en-GB" altLang="en-US" sz="20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algn="ctr" eaLnBrk="1" hangingPunct="1">
              <a:defRPr/>
            </a:pPr>
            <a:r>
              <a:rPr lang="en-GB" altLang="en-US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Institut</a:t>
            </a:r>
            <a:r>
              <a:rPr lang="en-GB" alt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en-GB" altLang="en-US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za</a:t>
            </a:r>
            <a:r>
              <a:rPr lang="en-GB" alt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en-GB" altLang="en-US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fiziku</a:t>
            </a:r>
            <a:r>
              <a:rPr lang="en-GB" alt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u </a:t>
            </a:r>
            <a:r>
              <a:rPr lang="en-GB" altLang="en-US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Beogradu</a:t>
            </a:r>
            <a:r>
              <a:rPr lang="en-GB" alt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</a:t>
            </a:r>
            <a:endParaRPr lang="en-US" altLang="en-US" sz="20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104900" y="1676400"/>
            <a:ext cx="10058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Odnos</a:t>
            </a:r>
            <a:r>
              <a:rPr lang="en-US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sr-Latn-RS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kvantne </a:t>
            </a:r>
            <a:r>
              <a:rPr lang="en-US" alt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i</a:t>
            </a:r>
            <a:r>
              <a:rPr lang="en-US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sr-Latn-RS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klasične mehanike, semiklasične teorije i kvantni haos</a:t>
            </a:r>
            <a:endParaRPr lang="en-US" altLang="en-US" sz="3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  <p:pic>
        <p:nvPicPr>
          <p:cNvPr id="307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7" y="5181600"/>
            <a:ext cx="237172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23259" y="4191000"/>
            <a:ext cx="582168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sr-Latn-R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seminar povodom obeležavanja 100 godina kvantne mehanike</a:t>
            </a:r>
            <a:endParaRPr lang="en-GB" altLang="en-US" sz="1600" dirty="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2"/>
              <p:cNvSpPr txBox="1">
                <a:spLocks noChangeArrowheads="1"/>
              </p:cNvSpPr>
              <p:nvPr/>
            </p:nvSpPr>
            <p:spPr bwMode="auto">
              <a:xfrm>
                <a:off x="833846" y="1219200"/>
                <a:ext cx="10591800" cy="1354217"/>
              </a:xfrm>
              <a:prstGeom prst="rect">
                <a:avLst/>
              </a:prstGeom>
              <a:solidFill>
                <a:srgbClr val="CCECFF"/>
              </a:solidFill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altLang="en-US" sz="2400" dirty="0" smtClean="0">
                    <a:latin typeface="Tahoma" panose="020B0604030504040204" pitchFamily="34" charset="0"/>
                  </a:rPr>
                  <a:t>Formalno, </a:t>
                </a:r>
                <a:r>
                  <a:rPr lang="en-US" altLang="en-US" sz="2400" dirty="0" err="1">
                    <a:latin typeface="Tahoma" panose="020B0604030504040204" pitchFamily="34" charset="0"/>
                  </a:rPr>
                  <a:t>k</a:t>
                </a:r>
                <a:r>
                  <a:rPr lang="en-US" altLang="en-US" sz="2400" dirty="0" err="1" smtClean="0">
                    <a:latin typeface="Tahoma" panose="020B0604030504040204" pitchFamily="34" charset="0"/>
                  </a:rPr>
                  <a:t>vantna</a:t>
                </a:r>
                <a:r>
                  <a:rPr lang="en-US" altLang="en-US" sz="2400" dirty="0" smtClean="0">
                    <a:latin typeface="Tahoma" panose="020B0604030504040204" pitchFamily="34" charset="0"/>
                  </a:rPr>
                  <a:t> </a:t>
                </a:r>
                <a:r>
                  <a:rPr lang="en-US" altLang="en-US" sz="2400" dirty="0" err="1">
                    <a:latin typeface="Tahoma" panose="020B0604030504040204" pitchFamily="34" charset="0"/>
                  </a:rPr>
                  <a:t>teorija</a:t>
                </a:r>
                <a:r>
                  <a:rPr lang="en-US" altLang="en-US" sz="2400" dirty="0">
                    <a:latin typeface="Tahoma" panose="020B0604030504040204" pitchFamily="34" charset="0"/>
                  </a:rPr>
                  <a:t> </a:t>
                </a:r>
                <a:r>
                  <a:rPr lang="en-US" altLang="en-US" sz="2400" dirty="0" err="1">
                    <a:latin typeface="Tahoma" panose="020B0604030504040204" pitchFamily="34" charset="0"/>
                  </a:rPr>
                  <a:t>prelazi</a:t>
                </a:r>
                <a:r>
                  <a:rPr lang="en-US" altLang="en-US" sz="2400" dirty="0">
                    <a:latin typeface="Tahoma" panose="020B0604030504040204" pitchFamily="34" charset="0"/>
                  </a:rPr>
                  <a:t> u </a:t>
                </a:r>
                <a:r>
                  <a:rPr lang="en-US" altLang="en-US" sz="2400" dirty="0" err="1">
                    <a:latin typeface="Tahoma" panose="020B0604030504040204" pitchFamily="34" charset="0"/>
                  </a:rPr>
                  <a:t>klasičnu</a:t>
                </a:r>
                <a:r>
                  <a:rPr lang="en-US" altLang="en-US" sz="2400" dirty="0">
                    <a:latin typeface="Tahoma" panose="020B0604030504040204" pitchFamily="34" charset="0"/>
                  </a:rPr>
                  <a:t> </a:t>
                </a:r>
                <a:r>
                  <a:rPr lang="en-US" altLang="en-US" sz="2400" dirty="0" err="1">
                    <a:latin typeface="Tahoma" panose="020B0604030504040204" pitchFamily="34" charset="0"/>
                  </a:rPr>
                  <a:t>teoriju</a:t>
                </a:r>
                <a:r>
                  <a:rPr lang="en-US" altLang="en-US" sz="2400" dirty="0">
                    <a:latin typeface="Tahoma" panose="020B0604030504040204" pitchFamily="34" charset="0"/>
                  </a:rPr>
                  <a:t> u </a:t>
                </a:r>
                <a:r>
                  <a:rPr lang="en-US" altLang="en-US" sz="2400" dirty="0" err="1" smtClean="0">
                    <a:latin typeface="Tahoma" panose="020B0604030504040204" pitchFamily="34" charset="0"/>
                  </a:rPr>
                  <a:t>graničnom</a:t>
                </a:r>
                <a:r>
                  <a:rPr lang="en-US" altLang="en-US" sz="2400" dirty="0" smtClean="0">
                    <a:latin typeface="Tahoma" panose="020B0604030504040204" pitchFamily="34" charset="0"/>
                  </a:rPr>
                  <a:t> </a:t>
                </a:r>
                <a:r>
                  <a:rPr lang="en-US" altLang="en-US" sz="2400" dirty="0" err="1" smtClean="0">
                    <a:latin typeface="Tahoma" panose="020B0604030504040204" pitchFamily="34" charset="0"/>
                  </a:rPr>
                  <a:t>slu</a:t>
                </a:r>
                <a:r>
                  <a:rPr lang="sr-Latn-RS" altLang="en-US" sz="2400" dirty="0" smtClean="0">
                    <a:latin typeface="Tahoma" panose="020B0604030504040204" pitchFamily="34" charset="0"/>
                  </a:rPr>
                  <a:t>č</a:t>
                </a:r>
                <a:r>
                  <a:rPr lang="en-US" altLang="en-US" sz="2400" dirty="0" err="1" smtClean="0">
                    <a:latin typeface="Tahoma" panose="020B0604030504040204" pitchFamily="34" charset="0"/>
                  </a:rPr>
                  <a:t>aju</a:t>
                </a:r>
                <a:endParaRPr lang="sr-Latn-CS" altLang="en-US" sz="2400" dirty="0" smtClean="0">
                  <a:latin typeface="Tahoma" panose="020B0604030504040204" pitchFamily="34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alt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ℏ</m:t>
                      </m:r>
                      <m:r>
                        <a:rPr lang="ru-RU" alt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sr-Latn-CS" alt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sr-Latn-RS" altLang="en-US" sz="2400" i="1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sr-Latn-RS" alt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poznatom kao klasični limit.</a:t>
                </a:r>
                <a:endParaRPr lang="sr-Latn-RS" altLang="en-US" sz="2400" b="0" i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3846" y="1219200"/>
                <a:ext cx="10591800" cy="1354217"/>
              </a:xfrm>
              <a:prstGeom prst="rect">
                <a:avLst/>
              </a:prstGeom>
              <a:blipFill rotWithShape="0">
                <a:blip r:embed="rId3"/>
                <a:stretch>
                  <a:fillRect l="-921" t="-3604" b="-945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 txBox="1">
            <a:spLocks/>
          </p:cNvSpPr>
          <p:nvPr/>
        </p:nvSpPr>
        <p:spPr>
          <a:xfrm>
            <a:off x="838200" y="395605"/>
            <a:ext cx="10515600" cy="6627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sr-Latn-R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Borov p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rincip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korespondencije</a:t>
            </a:r>
            <a:endParaRPr lang="en-US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4"/>
              <p:cNvSpPr txBox="1">
                <a:spLocks noChangeArrowheads="1"/>
              </p:cNvSpPr>
              <p:nvPr/>
            </p:nvSpPr>
            <p:spPr bwMode="auto">
              <a:xfrm>
                <a:off x="4572000" y="4572000"/>
                <a:ext cx="6790508" cy="1569660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en-US" sz="2400" dirty="0" smtClean="0">
                    <a:solidFill>
                      <a:schemeClr val="tx1"/>
                    </a:solidFill>
                    <a:latin typeface="Tahoma" panose="020B0604030504040204" pitchFamily="34" charset="0"/>
                  </a:rPr>
                  <a:t>Iako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ahoma" panose="020B0604030504040204" pitchFamily="34" charset="0"/>
                  </a:rPr>
                  <a:t>klasi</a:t>
                </a:r>
                <a:r>
                  <a:rPr lang="sr-Latn-CS" altLang="en-US" sz="2400" dirty="0">
                    <a:solidFill>
                      <a:schemeClr val="tx1"/>
                    </a:solidFill>
                    <a:latin typeface="Tahoma" panose="020B0604030504040204" pitchFamily="34" charset="0"/>
                  </a:rPr>
                  <a:t>čna i kvantna mehanika </a:t>
                </a:r>
                <a:r>
                  <a:rPr lang="sr-Latn-CS" altLang="en-US" sz="2400" dirty="0" smtClean="0">
                    <a:latin typeface="Tahoma" panose="020B0604030504040204" pitchFamily="34" charset="0"/>
                  </a:rPr>
                  <a:t>kad </a:t>
                </a:r>
                <a14:m>
                  <m:oMath xmlns:m="http://schemas.openxmlformats.org/officeDocument/2006/math">
                    <m:r>
                      <a:rPr lang="ru-RU" alt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ℏ</m:t>
                    </m:r>
                    <m:r>
                      <a:rPr lang="ru-RU" alt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sr-Latn-CS" alt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sr-Latn-CS" alt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sr-Latn-CS" altLang="en-US" sz="2400" dirty="0" smtClean="0">
                    <a:solidFill>
                      <a:schemeClr val="tx1"/>
                    </a:solidFill>
                    <a:latin typeface="Tahoma" panose="020B0604030504040204" pitchFamily="34" charset="0"/>
                  </a:rPr>
                  <a:t>ne konvergiraju </a:t>
                </a:r>
                <a:r>
                  <a:rPr lang="sr-Latn-CS" altLang="en-US" sz="2400" dirty="0">
                    <a:solidFill>
                      <a:schemeClr val="tx1"/>
                    </a:solidFill>
                    <a:latin typeface="Tahoma" panose="020B0604030504040204" pitchFamily="34" charset="0"/>
                  </a:rPr>
                  <a:t>na jednostavan </a:t>
                </a:r>
                <a:r>
                  <a:rPr lang="sr-Latn-CS" altLang="en-US" sz="2400" dirty="0" smtClean="0">
                    <a:solidFill>
                      <a:schemeClr val="tx1"/>
                    </a:solidFill>
                    <a:latin typeface="Tahoma" panose="020B0604030504040204" pitchFamily="34" charset="0"/>
                  </a:rPr>
                  <a:t>način,</a:t>
                </a:r>
                <a:r>
                  <a:rPr lang="sr-Latn-CS" altLang="en-US" sz="2400" dirty="0">
                    <a:latin typeface="Tahoma" panose="020B0604030504040204" pitchFamily="34" charset="0"/>
                  </a:rPr>
                  <a:t> </a:t>
                </a:r>
                <a:r>
                  <a:rPr lang="sr-Latn-CS" altLang="en-US" sz="2400" dirty="0" smtClean="0">
                    <a:solidFill>
                      <a:srgbClr val="0070C0"/>
                    </a:solidFill>
                    <a:latin typeface="Tahoma" panose="020B0604030504040204" pitchFamily="34" charset="0"/>
                  </a:rPr>
                  <a:t>Borov </a:t>
                </a:r>
                <a:r>
                  <a:rPr lang="sr-Latn-CS" altLang="en-US" sz="2400" dirty="0">
                    <a:solidFill>
                      <a:srgbClr val="0070C0"/>
                    </a:solidFill>
                    <a:latin typeface="Tahoma" panose="020B0604030504040204" pitchFamily="34" charset="0"/>
                  </a:rPr>
                  <a:t>princip korespondencije</a:t>
                </a:r>
                <a:r>
                  <a:rPr lang="sr-Latn-CS" altLang="en-US" sz="2400" dirty="0">
                    <a:solidFill>
                      <a:schemeClr val="tx1"/>
                    </a:solidFill>
                    <a:latin typeface="Tahoma" panose="020B0604030504040204" pitchFamily="34" charset="0"/>
                  </a:rPr>
                  <a:t> </a:t>
                </a:r>
                <a:r>
                  <a:rPr lang="sr-Latn-CS" altLang="en-US" sz="2400" dirty="0" smtClean="0">
                    <a:latin typeface="Tahoma" panose="020B0604030504040204" pitchFamily="34" charset="0"/>
                  </a:rPr>
                  <a:t>funkcioniše u praksi </a:t>
                </a:r>
                <a:r>
                  <a:rPr lang="sr-Latn-CS" altLang="en-US" sz="2400" dirty="0">
                    <a:solidFill>
                      <a:schemeClr val="tx1"/>
                    </a:solidFill>
                    <a:latin typeface="Tahoma" panose="020B0604030504040204" pitchFamily="34" charset="0"/>
                  </a:rPr>
                  <a:t>bolje nego što bi se očekivalo.</a:t>
                </a:r>
                <a:endParaRPr lang="en-US" altLang="en-US" sz="2400" dirty="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4572000"/>
                <a:ext cx="6790508" cy="1569660"/>
              </a:xfrm>
              <a:prstGeom prst="rect">
                <a:avLst/>
              </a:prstGeom>
              <a:blipFill rotWithShape="0">
                <a:blip r:embed="rId4"/>
                <a:stretch>
                  <a:fillRect l="-1253" t="-3077" r="-1791" b="-7308"/>
                </a:stretch>
              </a:blipFill>
              <a:ln w="19050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3611880"/>
            <a:ext cx="1778000" cy="2514600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86169" y="6183868"/>
            <a:ext cx="9552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0070C0"/>
                </a:solidFill>
                <a:latin typeface="Tahoma" panose="020B0604030504040204" pitchFamily="34" charset="0"/>
              </a:rPr>
              <a:t>N. Bohr</a:t>
            </a:r>
            <a:endParaRPr lang="sr-Latn-CS" altLang="en-US" dirty="0">
              <a:solidFill>
                <a:srgbClr val="0070C0"/>
              </a:solidFill>
              <a:latin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3846" y="3028890"/>
            <a:ext cx="1059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k</a:t>
            </a:r>
            <a:r>
              <a:rPr lang="sr-Latn-R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asi</a:t>
            </a:r>
            <a:r>
              <a:rPr lang="sr-Latn-R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čnom limitu se Šredingerova jednačina svodi na Hamilton-Jakobijevu jednačinu.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"/>
              <p:cNvSpPr txBox="1">
                <a:spLocks noChangeArrowheads="1"/>
              </p:cNvSpPr>
              <p:nvPr/>
            </p:nvSpPr>
            <p:spPr bwMode="auto">
              <a:xfrm>
                <a:off x="4648200" y="3505200"/>
                <a:ext cx="6518366" cy="8745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sr-Latn-RS" altLang="en-US" sz="2000" dirty="0" smtClean="0">
                    <a:solidFill>
                      <a:schemeClr val="tx1"/>
                    </a:solidFill>
                    <a:latin typeface="Tahoma" panose="020B0604030504040204" pitchFamily="34" charset="0"/>
                  </a:rPr>
                  <a:t>Međutim, talasna funkcija ima esencijalni singularitet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RS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𝐫</m:t>
                          </m:r>
                          <m:r>
                            <a:rPr lang="en-US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  <m:r>
                            <a:rPr lang="en-US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en-US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𝐫</m:t>
                          </m:r>
                          <m:r>
                            <a:rPr lang="en-US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)/ℏ</m:t>
                          </m:r>
                        </m:sup>
                      </m:sSup>
                      <m:r>
                        <a:rPr lang="en-US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</m:sSup>
                      <m:r>
                        <a:rPr lang="sr-Latn-RS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sr-Latn-CS" altLang="en-US" sz="2000" dirty="0" smtClean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8200" y="3505200"/>
                <a:ext cx="6518366" cy="874598"/>
              </a:xfrm>
              <a:prstGeom prst="rect">
                <a:avLst/>
              </a:prstGeom>
              <a:blipFill rotWithShape="0">
                <a:blip r:embed="rId6"/>
                <a:stretch>
                  <a:fillRect l="-1029" t="-3497" b="-76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031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395605"/>
            <a:ext cx="10515600" cy="6627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sr-Latn-RS" sz="3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Stara kvantna </a:t>
            </a:r>
            <a:r>
              <a:rPr lang="sr-Latn-RS" sz="32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teorija</a:t>
            </a:r>
            <a:r>
              <a:rPr lang="sr-Latn-RS" sz="3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sr-Latn-RS" sz="32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r-Latn-R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Bor-Zomerfeldovi kvantni uslovi</a:t>
            </a:r>
            <a:endParaRPr lang="en-US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4"/>
              <p:cNvSpPr txBox="1">
                <a:spLocks noChangeArrowheads="1"/>
              </p:cNvSpPr>
              <p:nvPr/>
            </p:nvSpPr>
            <p:spPr bwMode="auto">
              <a:xfrm>
                <a:off x="860426" y="1196975"/>
                <a:ext cx="4951412" cy="23653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de-DE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Ako sistem vrši periodično kretanje koje je opisano promenom koordinate </a:t>
                </a:r>
                <a14:m>
                  <m:oMath xmlns:m="http://schemas.openxmlformats.org/officeDocument/2006/math">
                    <m:r>
                      <a:rPr lang="de-DE" altLang="en-US" sz="20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𝑞</m:t>
                    </m:r>
                    <m:r>
                      <a:rPr lang="de-DE" altLang="en-US" sz="20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de-DE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 </a:t>
                </a:r>
                <a:r>
                  <a:rPr lang="de-DE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impulsa </a:t>
                </a:r>
                <a14:m>
                  <m:oMath xmlns:m="http://schemas.openxmlformats.org/officeDocument/2006/math">
                    <m:r>
                      <a:rPr lang="de-DE" altLang="en-US" sz="20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𝑝</m:t>
                    </m:r>
                  </m:oMath>
                </a14:m>
                <a:r>
                  <a:rPr lang="de-DE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onda je dejstvo u toku jednog </a:t>
                </a:r>
                <a:r>
                  <a:rPr lang="de-DE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perioda</a:t>
                </a:r>
                <a:r>
                  <a:rPr lang="sr-Latn-R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 odgovarajući kvantni uslov</a:t>
                </a:r>
                <a:r>
                  <a:rPr lang="de-DE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sr-Latn-CS" altLang="en-US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𝑆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𝑝</m:t>
                          </m:r>
                          <m:r>
                            <a:rPr lang="sr-Latn-RS" altLang="en-US" sz="20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sz="2000" b="0" i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d</m:t>
                          </m:r>
                          <m:r>
                            <a:rPr lang="sr-Latn-RS" altLang="en-US" sz="20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𝑞</m:t>
                          </m:r>
                        </m:e>
                      </m:nary>
                      <m:r>
                        <a:rPr lang="sr-Latn-RS" altLang="en-US" sz="20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sr-Latn-RS" altLang="en-US" sz="20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𝑛h</m:t>
                      </m:r>
                      <m:r>
                        <a:rPr lang="sr-Latn-RS" altLang="en-US" sz="20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sr-Latn-CS" altLang="en-US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0426" y="1196975"/>
                <a:ext cx="4951412" cy="2365391"/>
              </a:xfrm>
              <a:prstGeom prst="rect">
                <a:avLst/>
              </a:prstGeom>
              <a:blipFill rotWithShape="0">
                <a:blip r:embed="rId3"/>
                <a:stretch>
                  <a:fillRect l="-1232" t="-1289" r="-24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9"/>
              <p:cNvSpPr txBox="1">
                <a:spLocks noChangeArrowheads="1"/>
              </p:cNvSpPr>
              <p:nvPr/>
            </p:nvSpPr>
            <p:spPr bwMode="auto">
              <a:xfrm>
                <a:off x="860425" y="3424382"/>
                <a:ext cx="4854575" cy="2900218"/>
              </a:xfrm>
              <a:prstGeom prst="rect">
                <a:avLst/>
              </a:prstGeom>
              <a:solidFill>
                <a:srgbClr val="CCECFF"/>
              </a:solidFill>
              <a:ln>
                <a:noFill/>
              </a:ln>
              <a:effectLst/>
              <a:extLst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de-DE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Za elektron na </a:t>
                </a:r>
                <a:r>
                  <a:rPr lang="de-DE" altLang="en-US" sz="2000" u="sng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kružnoj</a:t>
                </a:r>
                <a:r>
                  <a:rPr lang="de-DE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de-DE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Borovoj orbiti </a:t>
                </a:r>
                <a:r>
                  <a:rPr lang="sr-Latn-R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biramo </a:t>
                </a:r>
                <a14:m>
                  <m:oMath xmlns:m="http://schemas.openxmlformats.org/officeDocument/2006/math">
                    <m:r>
                      <a:rPr lang="sr-Latn-RS" altLang="en-US" sz="2000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sr-Latn-RS" alt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altLang="en-US" sz="2000" i="1" dirty="0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de-DE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sr-Latn-R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</a:t>
                </a:r>
                <a:r>
                  <a:rPr lang="de-DE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altLang="en-US" sz="20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𝑝</m:t>
                    </m:r>
                    <m:r>
                      <a:rPr lang="el-GR" altLang="en-US" sz="2000" i="1" baseline="-25000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𝜑</m:t>
                    </m:r>
                    <m:r>
                      <a:rPr lang="de-DE" altLang="en-US" sz="2000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sr-Latn-RS" altLang="en-US" sz="2000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𝐿</m:t>
                    </m:r>
                  </m:oMath>
                </a14:m>
                <a:r>
                  <a:rPr lang="de-DE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sr-Latn-R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gde je moment impulsa</a:t>
                </a:r>
                <a:r>
                  <a:rPr lang="de-DE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r-Latn-RS" altLang="en-US" sz="2000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𝐿</m:t>
                    </m:r>
                  </m:oMath>
                </a14:m>
                <a:r>
                  <a:rPr lang="sr-Latn-R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de-DE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integral kretanja</a:t>
                </a:r>
                <a:r>
                  <a:rPr lang="sr-Latn-R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što</a:t>
                </a:r>
                <a:r>
                  <a:rPr lang="de-DE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sr-Latn-R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daje</a:t>
                </a: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𝑆</m:t>
                      </m:r>
                      <m:r>
                        <a:rPr lang="en-US" altLang="en-US" sz="200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altLang="en-US" sz="200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en-US" sz="200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𝑝</m:t>
                          </m:r>
                          <m:r>
                            <a:rPr lang="sr-Latn-RS" altLang="en-US" sz="2000" b="0" i="0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sz="2000" i="0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d</m:t>
                          </m:r>
                          <m:r>
                            <a:rPr lang="en-US" altLang="en-US" sz="200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𝑞</m:t>
                          </m:r>
                        </m:e>
                      </m:nary>
                      <m:r>
                        <a:rPr lang="sr-Latn-RS" altLang="en-US" sz="200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altLang="en-US" sz="200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sr-Latn-RS" altLang="en-US" sz="2000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𝐿</m:t>
                          </m:r>
                          <m:r>
                            <a:rPr lang="sr-Latn-RS" altLang="en-US" sz="2000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sz="2000" i="0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d</m:t>
                          </m:r>
                          <m:r>
                            <a:rPr lang="el-GR" altLang="en-US" sz="2000" i="1" dirty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nary>
                      <m:r>
                        <a:rPr lang="sr-Latn-RS" altLang="en-US" sz="200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=2</m:t>
                      </m:r>
                      <m:r>
                        <a:rPr lang="el-GR" altLang="en-US" sz="200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𝜋</m:t>
                      </m:r>
                      <m:r>
                        <a:rPr lang="sr-Latn-RS" altLang="en-US" sz="200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𝐿</m:t>
                      </m:r>
                      <m:r>
                        <a:rPr lang="sr-Latn-RS" altLang="en-US" sz="20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sr-Latn-RS" altLang="en-US" sz="2000" b="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Kvantovanje dejstva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𝑛h</m:t>
                    </m:r>
                  </m:oMath>
                </a14:m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daje </a:t>
                </a:r>
                <a:r>
                  <a:rPr lang="sr-Latn-CS" altLang="en-US" sz="20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Borov kvantni uslov 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altLang="en-US" sz="2000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𝐿</m:t>
                      </m:r>
                      <m:r>
                        <a:rPr lang="sr-Latn-RS" altLang="en-US" sz="2000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≡</m:t>
                      </m:r>
                      <m:r>
                        <a:rPr lang="sr-Latn-RS" altLang="en-US" sz="2000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𝑚𝑣𝑟</m:t>
                      </m:r>
                      <m:r>
                        <a:rPr lang="sr-Latn-RS" altLang="en-US" sz="2000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sr-Latn-CS" altLang="en-US" sz="2000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𝑛</m:t>
                      </m:r>
                      <m:r>
                        <a:rPr lang="sr-Latn-CS" alt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ℏ</m:t>
                      </m:r>
                      <m:r>
                        <a:rPr lang="sr-Latn-RS" alt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,  (</m:t>
                      </m:r>
                      <m:r>
                        <a:rPr lang="ru-RU" altLang="en-US" sz="2000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ℏ</m:t>
                      </m:r>
                      <m:r>
                        <a:rPr lang="sr-Latn-RS" altLang="en-US" sz="2000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sr-Latn-RS" altLang="en-US" sz="2000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a:rPr lang="sr-Latn-RS" altLang="en-US" sz="2000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/2</m:t>
                      </m:r>
                      <m:r>
                        <a:rPr lang="el-GR" altLang="en-US" sz="2000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𝜋</m:t>
                      </m:r>
                      <m:r>
                        <a:rPr lang="sr-Latn-RS" altLang="en-US" sz="2000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).</m:t>
                      </m:r>
                    </m:oMath>
                  </m:oMathPara>
                </a14:m>
                <a:endParaRPr lang="el-GR" altLang="en-US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0425" y="3424382"/>
                <a:ext cx="4854575" cy="2900218"/>
              </a:xfrm>
              <a:prstGeom prst="rect">
                <a:avLst/>
              </a:prstGeom>
              <a:blipFill rotWithShape="0">
                <a:blip r:embed="rId4"/>
                <a:stretch>
                  <a:fillRect l="-1255" t="-1261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11"/>
              <p:cNvSpPr txBox="1">
                <a:spLocks noChangeArrowheads="1"/>
              </p:cNvSpPr>
              <p:nvPr/>
            </p:nvSpPr>
            <p:spPr bwMode="auto">
              <a:xfrm>
                <a:off x="6105526" y="1219200"/>
                <a:ext cx="5095874" cy="1631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Da </a:t>
                </a:r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 se teorija mogla primeniti na sistem od </a:t>
                </a:r>
                <a14:m>
                  <m:oMath xmlns:m="http://schemas.openxmlformats.org/officeDocument/2006/math">
                    <m:r>
                      <a:rPr lang="sr-Latn-CS" altLang="en-U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𝑁</m:t>
                    </m:r>
                    <m:r>
                      <a:rPr lang="sr-Latn-CS" altLang="en-U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sr-Latn-CS" altLang="en-US" sz="20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stepeni slobode</a:t>
                </a:r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mora da postoji skup </a:t>
                </a:r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koordinata i konjugovanih impulsa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CS" altLang="en-US" sz="2000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sr-Latn-RS" altLang="en-US" sz="2000" b="0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lang="sr-Latn-CS" altLang="en-US" sz="2000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𝑞</m:t>
                        </m:r>
                      </m:e>
                      <m:sub>
                        <m:r>
                          <a:rPr lang="sr-Latn-CS" altLang="en-US" sz="2000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CS" altLang="en-US" sz="20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sr-Latn-RS" altLang="en-US" sz="2000" b="0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𝑝</m:t>
                        </m:r>
                      </m:e>
                      <m:sub>
                        <m:r>
                          <a:rPr lang="sr-Latn-CS" altLang="en-US" sz="20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𝑖</m:t>
                        </m:r>
                      </m:sub>
                    </m:sSub>
                    <m:r>
                      <a:rPr lang="sr-Latn-RS" altLang="en-US" sz="20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sr-Latn-CS" altLang="en-US" sz="20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𝑖</m:t>
                    </m:r>
                    <m:r>
                      <a:rPr lang="sr-Latn-CS" altLang="en-US" sz="20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=1,…,</m:t>
                    </m:r>
                    <m:r>
                      <a:rPr lang="sr-Latn-CS" altLang="en-US" sz="20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𝑁</m:t>
                    </m:r>
                    <m:r>
                      <a:rPr lang="sr-Latn-CS" altLang="en-US" sz="20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u kome se kretanje </a:t>
                </a:r>
                <a:r>
                  <a:rPr lang="sr-Latn-CS" altLang="en-US" sz="20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razlaže</a:t>
                </a:r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na </a:t>
                </a:r>
                <a14:m>
                  <m:oMath xmlns:m="http://schemas.openxmlformats.org/officeDocument/2006/math">
                    <m:r>
                      <a:rPr lang="sr-Latn-CS" altLang="en-US" sz="20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𝑁</m:t>
                    </m:r>
                    <m:r>
                      <a:rPr lang="sr-Latn-CS" altLang="en-US" sz="20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periodičnih </a:t>
                </a:r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1D </a:t>
                </a:r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kretanja.</a:t>
                </a:r>
                <a:endParaRPr lang="sr-Latn-CS" altLang="en-US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05526" y="1219200"/>
                <a:ext cx="5095874" cy="1631216"/>
              </a:xfrm>
              <a:prstGeom prst="rect">
                <a:avLst/>
              </a:prstGeom>
              <a:blipFill rotWithShape="0">
                <a:blip r:embed="rId5"/>
                <a:stretch>
                  <a:fillRect l="-1316" t="-1866" r="-1675" b="-55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105526" y="4736024"/>
                <a:ext cx="5380036" cy="1588576"/>
              </a:xfrm>
              <a:prstGeom prst="rect">
                <a:avLst/>
              </a:prstGeom>
              <a:solidFill>
                <a:srgbClr val="CCECFF"/>
              </a:solidFill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Bor-Zomerfeldovi kvantni uslovi za 3D H-atom (</a:t>
                </a:r>
                <a:r>
                  <a:rPr lang="sr-Latn-CS" altLang="en-US" sz="2000" u="sng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altLang="en-US" sz="2000" u="sng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</a:t>
                </a:r>
                <a:r>
                  <a:rPr lang="sr-Latn-CS" altLang="en-US" sz="2000" u="sng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ične</a:t>
                </a:r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orbite)</a:t>
                </a:r>
              </a:p>
              <a:p>
                <a:pPr algn="ctr">
                  <a:spcAft>
                    <a:spcPts val="600"/>
                  </a:spcAft>
                </a:pPr>
                <a14:m>
                  <m:oMath xmlns:m="http://schemas.openxmlformats.org/officeDocument/2006/math">
                    <m:nary>
                      <m:naryPr>
                        <m:chr m:val="∮"/>
                        <m:limLoc m:val="undOvr"/>
                        <m:subHide m:val="on"/>
                        <m:supHide m:val="on"/>
                        <m:ctrlPr>
                          <a:rPr lang="en-US" altLang="en-US" sz="20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de-DE" altLang="en-US" sz="20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𝑝</m:t>
                        </m:r>
                        <m:r>
                          <a:rPr lang="sr-Latn-RS" altLang="en-US" sz="2000" b="0" i="1" baseline="-25000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𝑟</m:t>
                        </m:r>
                        <m:r>
                          <a:rPr lang="sr-Latn-RS" altLang="en-US" sz="2000" i="1" baseline="-25000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en-US" sz="2000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d</m:t>
                        </m:r>
                        <m:r>
                          <a:rPr lang="sr-Latn-RS" altLang="en-US" sz="2000" b="0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𝑟</m:t>
                        </m:r>
                      </m:e>
                    </m:nary>
                    <m:r>
                      <a:rPr lang="sr-Latn-RS" altLang="en-US" sz="20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r-Latn-RS" alt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altLang="en-US" sz="20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sr-Latn-RS" altLang="en-US" sz="20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sr-Latn-RS" altLang="en-US" sz="20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sr-Latn-RS" altLang="en-US" sz="2000" b="0" i="1" dirty="0" smtClean="0">
                        <a:latin typeface="Cambria Math" panose="02040503050406030204" pitchFamily="18" charset="0"/>
                      </a:rPr>
                      <m:t>+</m:t>
                    </m:r>
                    <m:box>
                      <m:boxPr>
                        <m:ctrlPr>
                          <a:rPr lang="sr-Latn-RS" altLang="en-US" sz="2000" b="0" i="1" dirty="0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sr-Latn-RS" alt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RS" alt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sr-Latn-RS" alt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sr-Latn-RS" altLang="en-US" sz="2000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sr-Latn-RS" altLang="en-US" sz="2000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sr-Latn-RS" altLang="en-US" sz="2000" i="1" dirty="0">
                        <a:latin typeface="Cambria Math" panose="02040503050406030204" pitchFamily="18" charset="0"/>
                      </a:rPr>
                      <m:t>,  </m:t>
                    </m:r>
                    <m:nary>
                      <m:naryPr>
                        <m:chr m:val="∮"/>
                        <m:limLoc m:val="undOvr"/>
                        <m:subHide m:val="on"/>
                        <m:supHide m:val="on"/>
                        <m:ctrlPr>
                          <a:rPr lang="en-US" altLang="en-US" sz="20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de-DE" altLang="en-US" sz="20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𝑝</m:t>
                        </m:r>
                        <m:r>
                          <a:rPr lang="el-GR" altLang="en-US" sz="2000" i="1" baseline="-25000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𝜃</m:t>
                        </m:r>
                        <m:r>
                          <a:rPr lang="sr-Latn-RS" altLang="en-US" sz="2000" i="1" baseline="-25000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en-US" sz="2000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d</m:t>
                        </m:r>
                        <m:r>
                          <a:rPr lang="el-GR" altLang="en-US" sz="2000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𝜃</m:t>
                        </m:r>
                      </m:e>
                    </m:nary>
                    <m:r>
                      <a:rPr lang="sr-Latn-RS" altLang="en-US" sz="20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sr-Latn-RS" alt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RS" altLang="en-US" sz="2000" b="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sr-Latn-RS" altLang="en-US" sz="20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sr-Latn-RS" altLang="en-US" sz="20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sr-Latn-RS" altLang="en-US" sz="20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box>
                          <m:boxPr>
                            <m:ctrlPr>
                              <a:rPr lang="sr-Latn-CS" alt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sr-Latn-RS" alt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Latn-RS" altLang="en-US" sz="20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sr-Latn-RS" altLang="en-US" sz="20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e>
                    </m:d>
                    <m:r>
                      <a:rPr lang="sr-Latn-RS" altLang="en-US" sz="2000" i="1" dirty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  <a:p>
                <a:pPr algn="ctr">
                  <a:spcAft>
                    <a:spcPts val="600"/>
                  </a:spcAft>
                </a:pPr>
                <a14:m>
                  <m:oMath xmlns:m="http://schemas.openxmlformats.org/officeDocument/2006/math">
                    <m:nary>
                      <m:naryPr>
                        <m:chr m:val="∮"/>
                        <m:limLoc m:val="undOvr"/>
                        <m:subHide m:val="on"/>
                        <m:supHide m:val="on"/>
                        <m:ctrlPr>
                          <a:rPr lang="en-US" altLang="en-US" sz="20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de-DE" altLang="en-US" sz="20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𝑝</m:t>
                        </m:r>
                        <m:r>
                          <a:rPr lang="sr-Latn-RS" altLang="en-US" sz="2000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𝜑</m:t>
                        </m:r>
                        <m:r>
                          <a:rPr lang="sr-Latn-RS" altLang="en-US" sz="2000" i="1" baseline="-25000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en-US" sz="2000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d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𝜑</m:t>
                        </m:r>
                      </m:e>
                    </m:nary>
                    <m:r>
                      <a:rPr lang="sr-Latn-RS" altLang="en-US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RS" altLang="en-US" sz="2000" i="1" dirty="0">
                        <a:latin typeface="Cambria Math" panose="02040503050406030204" pitchFamily="18" charset="0"/>
                      </a:rPr>
                      <m:t>𝑚h</m:t>
                    </m:r>
                  </m:oMath>
                </a14:m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sr-Latn-CS" altLang="en-US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5526" y="4736024"/>
                <a:ext cx="5380036" cy="1588576"/>
              </a:xfrm>
              <a:prstGeom prst="rect">
                <a:avLst/>
              </a:prstGeom>
              <a:blipFill rotWithShape="0">
                <a:blip r:embed="rId6"/>
                <a:stretch>
                  <a:fillRect l="-4195" t="-2299" r="-1587" b="-5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096000" y="2971800"/>
                <a:ext cx="5105400" cy="16691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Odgovarajući, </a:t>
                </a:r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Vilson-Zomerfeldovi </a:t>
                </a:r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kvantni uslovi tada glase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sr-Latn-RS" altLang="en-US" sz="2000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altLang="en-US" sz="2000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altLang="en-US" sz="2000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de-DE" altLang="en-US" sz="2000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𝑝</m:t>
                          </m:r>
                          <m:r>
                            <a:rPr lang="sr-Latn-RS" altLang="en-US" sz="2000" i="1" baseline="-25000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𝑖</m:t>
                          </m:r>
                          <m:r>
                            <a:rPr lang="sr-Latn-RS" altLang="en-US" sz="2000" i="1" baseline="-25000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sz="2000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altLang="en-US" sz="2000" i="1" dirty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altLang="en-US" sz="2000" i="1" dirty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sr-Latn-RS" altLang="en-US" sz="2000" i="1" dirty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sr-Latn-RS" alt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alt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altLang="en-US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sr-Latn-RS" altLang="en-US" sz="20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sr-Latn-RS" altLang="en-US" sz="2000" i="1" dirty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sr-Latn-RS" altLang="en-US" sz="2000" i="1" dirty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sr-Latn-RS" altLang="en-US" sz="2000" i="1" dirty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sr-Latn-RS" altLang="en-US" sz="2000" i="1" dirty="0"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sr-Latn-RS" altLang="en-US" sz="2000" i="1" dirty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sr-Latn-RS" altLang="en-US" sz="2000" i="1" dirty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sr-Latn-RS" altLang="en-US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971800"/>
                <a:ext cx="5105400" cy="1669111"/>
              </a:xfrm>
              <a:prstGeom prst="rect">
                <a:avLst/>
              </a:prstGeom>
              <a:blipFill rotWithShape="0">
                <a:blip r:embed="rId7"/>
                <a:stretch>
                  <a:fillRect l="-1193" t="-2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568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833846" y="1219200"/>
            <a:ext cx="10672354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en-US" sz="2400" dirty="0" smtClean="0">
                <a:latin typeface="Tahoma" panose="020B0604030504040204" pitchFamily="34" charset="0"/>
              </a:rPr>
              <a:t>U </a:t>
            </a:r>
            <a:r>
              <a:rPr lang="en-US" altLang="en-US" sz="2400" dirty="0" err="1">
                <a:latin typeface="Tahoma" panose="020B0604030504040204" pitchFamily="34" charset="0"/>
              </a:rPr>
              <a:t>svakoj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fizičkoj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teoriji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 smtClean="0">
                <a:latin typeface="Tahoma" panose="020B0604030504040204" pitchFamily="34" charset="0"/>
              </a:rPr>
              <a:t>moraju</a:t>
            </a:r>
            <a:r>
              <a:rPr lang="en-US" altLang="en-US" sz="2400" dirty="0" smtClean="0">
                <a:latin typeface="Tahoma" panose="020B0604030504040204" pitchFamily="34" charset="0"/>
              </a:rPr>
              <a:t> se </a:t>
            </a:r>
            <a:r>
              <a:rPr lang="en-US" altLang="en-US" sz="2400" dirty="0" err="1" smtClean="0">
                <a:latin typeface="Tahoma" panose="020B0604030504040204" pitchFamily="34" charset="0"/>
              </a:rPr>
              <a:t>razlikovati</a:t>
            </a:r>
            <a:r>
              <a:rPr lang="en-US" altLang="en-US" sz="2400" dirty="0" smtClean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veličine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i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pojmovi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koje</a:t>
            </a:r>
            <a:r>
              <a:rPr lang="en-US" altLang="en-US" sz="2400" dirty="0">
                <a:latin typeface="Tahoma" panose="020B0604030504040204" pitchFamily="34" charset="0"/>
              </a:rPr>
              <a:t> je </a:t>
            </a:r>
            <a:r>
              <a:rPr lang="en-US" altLang="en-US" sz="2400" dirty="0" err="1">
                <a:latin typeface="Tahoma" panose="020B0604030504040204" pitchFamily="34" charset="0"/>
              </a:rPr>
              <a:t>moguće</a:t>
            </a:r>
            <a:r>
              <a:rPr lang="en-US" altLang="en-US" sz="2400" dirty="0">
                <a:latin typeface="Tahoma" panose="020B0604030504040204" pitchFamily="34" charset="0"/>
              </a:rPr>
              <a:t> (bar u </a:t>
            </a:r>
            <a:r>
              <a:rPr lang="en-US" altLang="en-US" sz="2400" dirty="0" err="1">
                <a:latin typeface="Tahoma" panose="020B0604030504040204" pitchFamily="34" charset="0"/>
              </a:rPr>
              <a:t>principu</a:t>
            </a:r>
            <a:r>
              <a:rPr lang="en-US" altLang="en-US" sz="2400" dirty="0">
                <a:latin typeface="Tahoma" panose="020B0604030504040204" pitchFamily="34" charset="0"/>
              </a:rPr>
              <a:t>) </a:t>
            </a:r>
            <a:r>
              <a:rPr lang="en-US" altLang="en-US" sz="2400" dirty="0" err="1">
                <a:latin typeface="Tahoma" panose="020B0604030504040204" pitchFamily="34" charset="0"/>
              </a:rPr>
              <a:t>posmatrati</a:t>
            </a:r>
            <a:r>
              <a:rPr lang="en-US" altLang="en-US" sz="2400" dirty="0">
                <a:latin typeface="Tahoma" panose="020B0604030504040204" pitchFamily="34" charset="0"/>
              </a:rPr>
              <a:t> od </a:t>
            </a:r>
            <a:r>
              <a:rPr lang="en-US" altLang="en-US" sz="2400" dirty="0" err="1">
                <a:latin typeface="Tahoma" panose="020B0604030504040204" pitchFamily="34" charset="0"/>
              </a:rPr>
              <a:t>onih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za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koje</a:t>
            </a:r>
            <a:r>
              <a:rPr lang="en-US" altLang="en-US" sz="2400" dirty="0">
                <a:latin typeface="Tahoma" panose="020B0604030504040204" pitchFamily="34" charset="0"/>
              </a:rPr>
              <a:t> je to </a:t>
            </a:r>
            <a:r>
              <a:rPr lang="en-US" altLang="en-US" sz="2400" dirty="0" err="1">
                <a:latin typeface="Tahoma" panose="020B0604030504040204" pitchFamily="34" charset="0"/>
              </a:rPr>
              <a:t>neizvodljivo</a:t>
            </a:r>
            <a:r>
              <a:rPr lang="en-US" altLang="en-US" sz="2400" dirty="0"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95605"/>
            <a:ext cx="10515600" cy="6627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sr-Latn-R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Hajzenbergova kritika stare kvantne teorije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733798" y="3505200"/>
            <a:ext cx="7924802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sr-Latn-RS" altLang="en-US" sz="2000" dirty="0">
                <a:latin typeface="Tahoma" panose="020B0604030504040204" pitchFamily="34" charset="0"/>
              </a:rPr>
              <a:t>U staroj </a:t>
            </a:r>
            <a:r>
              <a:rPr lang="sr-Latn-RS" altLang="en-US" sz="2000" dirty="0" smtClean="0">
                <a:latin typeface="Tahoma" panose="020B0604030504040204" pitchFamily="34" charset="0"/>
              </a:rPr>
              <a:t>kvantnoj teoriji postoje pojmovi </a:t>
            </a:r>
            <a:r>
              <a:rPr lang="sr-Latn-RS" altLang="en-US" sz="2000" dirty="0">
                <a:latin typeface="Tahoma" panose="020B0604030504040204" pitchFamily="34" charset="0"/>
              </a:rPr>
              <a:t>koji se koriste bez </a:t>
            </a:r>
            <a:r>
              <a:rPr lang="sr-Latn-RS" altLang="en-US" sz="2000" dirty="0" smtClean="0">
                <a:latin typeface="Tahoma" panose="020B0604030504040204" pitchFamily="34" charset="0"/>
              </a:rPr>
              <a:t>ekspe-rimentalnog pokrića, npr</a:t>
            </a:r>
            <a:r>
              <a:rPr lang="sr-Latn-RS" altLang="en-US" sz="2000" dirty="0">
                <a:latin typeface="Tahoma" panose="020B0604030504040204" pitchFamily="34" charset="0"/>
              </a:rPr>
              <a:t>. pojam elektronske </a:t>
            </a:r>
            <a:r>
              <a:rPr lang="sr-Latn-RS" altLang="en-US" sz="2000" u="sng" dirty="0" smtClean="0">
                <a:latin typeface="Tahoma" panose="020B0604030504040204" pitchFamily="34" charset="0"/>
              </a:rPr>
              <a:t>orbite</a:t>
            </a:r>
            <a:r>
              <a:rPr lang="sr-Latn-RS" altLang="en-US" sz="2000" dirty="0" smtClean="0">
                <a:latin typeface="Tahoma" panose="020B0604030504040204" pitchFamily="34" charset="0"/>
              </a:rPr>
              <a:t> </a:t>
            </a:r>
            <a:r>
              <a:rPr lang="sr-Latn-RS" altLang="en-US" sz="2000" dirty="0">
                <a:latin typeface="Tahoma" panose="020B0604030504040204" pitchFamily="34" charset="0"/>
              </a:rPr>
              <a:t>u atomu</a:t>
            </a:r>
            <a:r>
              <a:rPr lang="sr-Latn-RS" altLang="en-US" sz="2000" dirty="0" smtClean="0">
                <a:latin typeface="Tahoma" panose="020B0604030504040204" pitchFamily="34" charset="0"/>
              </a:rPr>
              <a:t>. </a:t>
            </a:r>
            <a:r>
              <a:rPr lang="sr-Latn-RS" altLang="en-US" sz="2000" dirty="0">
                <a:latin typeface="Tahoma" panose="020B0604030504040204" pitchFamily="34" charset="0"/>
              </a:rPr>
              <a:t>Pošto nijedan eksperiment ne može da potvrdi da elektron opisuje preciznu orbitu u </a:t>
            </a:r>
            <a:r>
              <a:rPr lang="sr-Latn-RS" altLang="en-US" sz="2000" dirty="0" smtClean="0">
                <a:latin typeface="Tahoma" panose="020B0604030504040204" pitchFamily="34" charset="0"/>
              </a:rPr>
              <a:t>atomu*, </a:t>
            </a:r>
            <a:r>
              <a:rPr lang="sr-Latn-RS" altLang="en-US" sz="2000" dirty="0">
                <a:solidFill>
                  <a:srgbClr val="0070C0"/>
                </a:solidFill>
                <a:latin typeface="Tahoma" panose="020B0604030504040204" pitchFamily="34" charset="0"/>
              </a:rPr>
              <a:t>ništa nas ne sprečava </a:t>
            </a:r>
            <a:r>
              <a:rPr lang="sr-Latn-RS" altLang="en-US" sz="2000" dirty="0" smtClean="0">
                <a:solidFill>
                  <a:srgbClr val="0070C0"/>
                </a:solidFill>
                <a:latin typeface="Tahoma" panose="020B0604030504040204" pitchFamily="34" charset="0"/>
              </a:rPr>
              <a:t>da sam pojam </a:t>
            </a:r>
            <a:r>
              <a:rPr lang="sr-Latn-RS" altLang="en-US" sz="2000" dirty="0">
                <a:solidFill>
                  <a:srgbClr val="0070C0"/>
                </a:solidFill>
                <a:latin typeface="Tahoma" panose="020B0604030504040204" pitchFamily="34" charset="0"/>
              </a:rPr>
              <a:t>trajektorije napustimo.</a:t>
            </a:r>
            <a:endParaRPr lang="en-US" altLang="en-US" sz="2000" dirty="0">
              <a:latin typeface="Tahom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3612635"/>
            <a:ext cx="1778000" cy="2513090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621019" y="6183868"/>
            <a:ext cx="16555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r-Latn-RS" altLang="en-US" dirty="0">
                <a:solidFill>
                  <a:srgbClr val="0070C0"/>
                </a:solidFill>
                <a:latin typeface="Tahoma" panose="020B0604030504040204" pitchFamily="34" charset="0"/>
              </a:rPr>
              <a:t>W</a:t>
            </a:r>
            <a:r>
              <a:rPr lang="en-US" altLang="en-US" dirty="0" smtClean="0">
                <a:solidFill>
                  <a:srgbClr val="0070C0"/>
                </a:solidFill>
                <a:latin typeface="Tahoma" panose="020B0604030504040204" pitchFamily="34" charset="0"/>
              </a:rPr>
              <a:t>. </a:t>
            </a:r>
            <a:r>
              <a:rPr lang="sr-Latn-RS" altLang="en-US" dirty="0" smtClean="0">
                <a:solidFill>
                  <a:srgbClr val="0070C0"/>
                </a:solidFill>
                <a:latin typeface="Tahoma" panose="020B0604030504040204" pitchFamily="34" charset="0"/>
              </a:rPr>
              <a:t>Heisenberg</a:t>
            </a:r>
            <a:endParaRPr lang="sr-Latn-CS" altLang="en-US" dirty="0">
              <a:solidFill>
                <a:srgbClr val="0070C0"/>
              </a:solidFill>
              <a:latin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3847" y="2362200"/>
            <a:ext cx="10591800" cy="830997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sr-Latn-RS" altLang="en-US" sz="2400" dirty="0">
                <a:solidFill>
                  <a:srgbClr val="0070C0"/>
                </a:solidFill>
                <a:latin typeface="Tahoma" panose="020B0604030504040204" pitchFamily="34" charset="0"/>
              </a:rPr>
              <a:t>Da bi se izgradila zadovoljavajuća teorija, treba </a:t>
            </a:r>
            <a:r>
              <a:rPr lang="sr-Latn-RS" altLang="en-US" sz="2400" dirty="0" smtClean="0">
                <a:solidFill>
                  <a:srgbClr val="0070C0"/>
                </a:solidFill>
                <a:latin typeface="Tahoma" panose="020B0604030504040204" pitchFamily="34" charset="0"/>
              </a:rPr>
              <a:t>zadržati</a:t>
            </a:r>
            <a:r>
              <a:rPr lang="en-US" altLang="en-US" sz="2400" dirty="0" smtClean="0">
                <a:solidFill>
                  <a:srgbClr val="0070C0"/>
                </a:solidFill>
                <a:latin typeface="Tahoma" panose="020B0604030504040204" pitchFamily="34" charset="0"/>
              </a:rPr>
              <a:t> </a:t>
            </a:r>
            <a:r>
              <a:rPr lang="sr-Latn-RS" altLang="en-US" sz="2400" dirty="0" smtClean="0">
                <a:solidFill>
                  <a:srgbClr val="0070C0"/>
                </a:solidFill>
                <a:latin typeface="Tahoma" panose="020B0604030504040204" pitchFamily="34" charset="0"/>
              </a:rPr>
              <a:t>opservabiln</a:t>
            </a:r>
            <a:r>
              <a:rPr lang="en-US" altLang="en-US" sz="2400" dirty="0" smtClean="0">
                <a:solidFill>
                  <a:srgbClr val="0070C0"/>
                </a:solidFill>
                <a:latin typeface="Tahoma" panose="020B0604030504040204" pitchFamily="34" charset="0"/>
              </a:rPr>
              <a:t>e</a:t>
            </a:r>
            <a:r>
              <a:rPr lang="sr-Latn-RS" altLang="en-US" sz="2400" dirty="0" smtClean="0">
                <a:solidFill>
                  <a:srgbClr val="0070C0"/>
                </a:solidFill>
                <a:latin typeface="Tahoma" panose="020B0604030504040204" pitchFamily="34" charset="0"/>
              </a:rPr>
              <a:t> veličin</a:t>
            </a:r>
            <a:r>
              <a:rPr lang="en-US" altLang="en-US" sz="2400" dirty="0" smtClean="0">
                <a:solidFill>
                  <a:srgbClr val="0070C0"/>
                </a:solidFill>
                <a:latin typeface="Tahoma" panose="020B0604030504040204" pitchFamily="34" charset="0"/>
              </a:rPr>
              <a:t>e</a:t>
            </a:r>
            <a:r>
              <a:rPr lang="sr-Latn-RS" altLang="en-US" sz="2400" dirty="0" smtClean="0">
                <a:solidFill>
                  <a:srgbClr val="0070C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400" dirty="0" smtClean="0">
                <a:solidFill>
                  <a:srgbClr val="0070C0"/>
                </a:solidFill>
                <a:latin typeface="Tahoma" panose="020B0604030504040204" pitchFamily="34" charset="0"/>
              </a:rPr>
              <a:t>i</a:t>
            </a:r>
            <a:r>
              <a:rPr lang="sr-Latn-RS" altLang="en-US" sz="2400" dirty="0" smtClean="0">
                <a:solidFill>
                  <a:srgbClr val="0070C0"/>
                </a:solidFill>
                <a:latin typeface="Tahoma" panose="020B0604030504040204" pitchFamily="34" charset="0"/>
              </a:rPr>
              <a:t> pojmov</a:t>
            </a:r>
            <a:r>
              <a:rPr lang="en-US" altLang="en-US" sz="2400" dirty="0">
                <a:solidFill>
                  <a:srgbClr val="0070C0"/>
                </a:solidFill>
                <a:latin typeface="Tahoma" panose="020B0604030504040204" pitchFamily="34" charset="0"/>
              </a:rPr>
              <a:t>e</a:t>
            </a:r>
            <a:r>
              <a:rPr lang="en-US" altLang="en-US" sz="2400" dirty="0" smtClean="0">
                <a:solidFill>
                  <a:srgbClr val="0070C0"/>
                </a:solidFill>
                <a:latin typeface="Tahoma" panose="020B0604030504040204" pitchFamily="34" charset="0"/>
              </a:rPr>
              <a:t>,</a:t>
            </a:r>
            <a:r>
              <a:rPr lang="sr-Latn-RS" altLang="en-US" sz="2400" dirty="0" smtClean="0">
                <a:solidFill>
                  <a:srgbClr val="0070C0"/>
                </a:solidFill>
                <a:latin typeface="Tahoma" panose="020B0604030504040204" pitchFamily="34" charset="0"/>
              </a:rPr>
              <a:t> </a:t>
            </a:r>
            <a:r>
              <a:rPr lang="sr-Latn-RS" altLang="en-US" sz="2400" dirty="0">
                <a:solidFill>
                  <a:srgbClr val="0070C0"/>
                </a:solidFill>
                <a:latin typeface="Tahoma" panose="020B0604030504040204" pitchFamily="34" charset="0"/>
              </a:rPr>
              <a:t>dok </a:t>
            </a:r>
            <a:r>
              <a:rPr lang="en-US" altLang="en-US" sz="2400" dirty="0" smtClean="0">
                <a:solidFill>
                  <a:srgbClr val="0070C0"/>
                </a:solidFill>
                <a:latin typeface="Tahoma" panose="020B0604030504040204" pitchFamily="34" charset="0"/>
              </a:rPr>
              <a:t>one </a:t>
            </a:r>
            <a:r>
              <a:rPr lang="sr-Latn-RS" altLang="en-US" sz="2400" dirty="0" smtClean="0">
                <a:solidFill>
                  <a:srgbClr val="0070C0"/>
                </a:solidFill>
                <a:latin typeface="Tahoma" panose="020B0604030504040204" pitchFamily="34" charset="0"/>
              </a:rPr>
              <a:t>drug</a:t>
            </a:r>
            <a:r>
              <a:rPr lang="en-US" altLang="en-US" sz="2400" dirty="0" smtClean="0">
                <a:solidFill>
                  <a:srgbClr val="0070C0"/>
                </a:solidFill>
                <a:latin typeface="Tahoma" panose="020B0604030504040204" pitchFamily="34" charset="0"/>
              </a:rPr>
              <a:t>e</a:t>
            </a:r>
            <a:r>
              <a:rPr lang="en-US" altLang="en-US" sz="2400" dirty="0">
                <a:solidFill>
                  <a:srgbClr val="0070C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70C0"/>
                </a:solidFill>
                <a:latin typeface="Tahoma" panose="020B0604030504040204" pitchFamily="34" charset="0"/>
              </a:rPr>
              <a:t>treba</a:t>
            </a:r>
            <a:r>
              <a:rPr lang="sr-Latn-RS" altLang="en-US" sz="2400" dirty="0" smtClean="0">
                <a:solidFill>
                  <a:srgbClr val="0070C0"/>
                </a:solidFill>
                <a:latin typeface="Tahoma" panose="020B0604030504040204" pitchFamily="34" charset="0"/>
              </a:rPr>
              <a:t> odba</a:t>
            </a:r>
            <a:r>
              <a:rPr lang="en-US" altLang="en-US" sz="2400" dirty="0" err="1" smtClean="0">
                <a:solidFill>
                  <a:srgbClr val="0070C0"/>
                </a:solidFill>
                <a:latin typeface="Tahoma" panose="020B0604030504040204" pitchFamily="34" charset="0"/>
              </a:rPr>
              <a:t>citi</a:t>
            </a:r>
            <a:r>
              <a:rPr lang="sr-Latn-RS" altLang="en-US" sz="2400" dirty="0" smtClean="0">
                <a:solidFill>
                  <a:srgbClr val="0070C0"/>
                </a:solidFill>
                <a:latin typeface="Tahoma" panose="020B0604030504040204" pitchFamily="34" charset="0"/>
              </a:rPr>
              <a:t> </a:t>
            </a:r>
            <a:r>
              <a:rPr lang="sr-Latn-RS" altLang="en-US" sz="2400" dirty="0">
                <a:solidFill>
                  <a:srgbClr val="0070C0"/>
                </a:solidFill>
                <a:latin typeface="Tahoma" panose="020B0604030504040204" pitchFamily="34" charset="0"/>
              </a:rPr>
              <a:t>ili </a:t>
            </a:r>
            <a:r>
              <a:rPr lang="sr-Latn-RS" altLang="en-US" sz="2400" dirty="0" smtClean="0">
                <a:solidFill>
                  <a:srgbClr val="0070C0"/>
                </a:solidFill>
                <a:latin typeface="Tahoma" panose="020B0604030504040204" pitchFamily="34" charset="0"/>
              </a:rPr>
              <a:t>izmen</a:t>
            </a:r>
            <a:r>
              <a:rPr lang="en-US" altLang="en-US" sz="2400" dirty="0" err="1" smtClean="0">
                <a:solidFill>
                  <a:srgbClr val="0070C0"/>
                </a:solidFill>
                <a:latin typeface="Tahoma" panose="020B0604030504040204" pitchFamily="34" charset="0"/>
              </a:rPr>
              <a:t>iti</a:t>
            </a:r>
            <a:r>
              <a:rPr lang="sr-Latn-RS" altLang="en-US" sz="2400" dirty="0" smtClean="0">
                <a:solidFill>
                  <a:srgbClr val="0070C0"/>
                </a:solidFill>
                <a:latin typeface="Tahoma" panose="020B0604030504040204" pitchFamily="34" charset="0"/>
              </a:rPr>
              <a:t>.</a:t>
            </a:r>
            <a:endParaRPr lang="en-US" altLang="en-US" sz="2400" dirty="0">
              <a:latin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5232737"/>
            <a:ext cx="7924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en-US" sz="2000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</a:t>
            </a:r>
            <a:r>
              <a:rPr lang="en-US" sz="20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neodređenosti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Postoje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aspekti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ponašanja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kvantnih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koji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takvom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odnosu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poznavanje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jednog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drugi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čini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nužno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neodređenim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434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657600"/>
            <a:ext cx="4673840" cy="2203563"/>
          </a:xfrm>
          <a:prstGeom prst="rect">
            <a:avLst/>
          </a:prstGeom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833846" y="1219200"/>
            <a:ext cx="10672354" cy="11079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en-US" sz="2200" dirty="0" err="1">
                <a:latin typeface="Tahoma" panose="020B0604030504040204" pitchFamily="34" charset="0"/>
              </a:rPr>
              <a:t>Odsustvo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određene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trajektorije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 smtClean="0">
                <a:latin typeface="Tahoma" panose="020B0604030504040204" pitchFamily="34" charset="0"/>
              </a:rPr>
              <a:t>čestice</a:t>
            </a:r>
            <a:r>
              <a:rPr lang="en-US" altLang="en-US" sz="2200" dirty="0" smtClean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lišava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smtClean="0">
                <a:latin typeface="Tahoma" panose="020B0604030504040204" pitchFamily="34" charset="0"/>
              </a:rPr>
              <a:t>je </a:t>
            </a:r>
            <a:r>
              <a:rPr lang="en-US" altLang="en-US" sz="2200" dirty="0" err="1">
                <a:latin typeface="Tahoma" panose="020B0604030504040204" pitchFamily="34" charset="0"/>
              </a:rPr>
              <a:t>i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određenih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dinamičkih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karakteristika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kao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što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su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položaj</a:t>
            </a:r>
            <a:r>
              <a:rPr lang="en-US" altLang="en-US" sz="2200" dirty="0">
                <a:latin typeface="Tahoma" panose="020B0604030504040204" pitchFamily="34" charset="0"/>
              </a:rPr>
              <a:t>, </a:t>
            </a:r>
            <a:r>
              <a:rPr lang="en-US" altLang="en-US" sz="2200" dirty="0" err="1">
                <a:latin typeface="Tahoma" panose="020B0604030504040204" pitchFamily="34" charset="0"/>
              </a:rPr>
              <a:t>brzina</a:t>
            </a:r>
            <a:r>
              <a:rPr lang="en-US" altLang="en-US" sz="2200" dirty="0">
                <a:latin typeface="Tahoma" panose="020B0604030504040204" pitchFamily="34" charset="0"/>
              </a:rPr>
              <a:t>, </a:t>
            </a:r>
            <a:r>
              <a:rPr lang="en-US" altLang="en-US" sz="2200" dirty="0" err="1">
                <a:latin typeface="Tahoma" panose="020B0604030504040204" pitchFamily="34" charset="0"/>
              </a:rPr>
              <a:t>impuls</a:t>
            </a:r>
            <a:r>
              <a:rPr lang="en-US" altLang="en-US" sz="2200" dirty="0">
                <a:latin typeface="Tahoma" panose="020B0604030504040204" pitchFamily="34" charset="0"/>
              </a:rPr>
              <a:t>, </a:t>
            </a:r>
            <a:r>
              <a:rPr lang="en-US" altLang="en-US" sz="2200" dirty="0" err="1">
                <a:latin typeface="Tahoma" panose="020B0604030504040204" pitchFamily="34" charset="0"/>
              </a:rPr>
              <a:t>itd</a:t>
            </a:r>
            <a:r>
              <a:rPr lang="en-US" altLang="en-US" sz="2200" dirty="0">
                <a:latin typeface="Tahoma" panose="020B0604030504040204" pitchFamily="34" charset="0"/>
              </a:rPr>
              <a:t>. </a:t>
            </a:r>
            <a:r>
              <a:rPr lang="en-US" altLang="en-US" sz="2200" dirty="0" err="1" smtClean="0">
                <a:latin typeface="Tahoma" panose="020B0604030504040204" pitchFamily="34" charset="0"/>
              </a:rPr>
              <a:t>Prema</a:t>
            </a:r>
            <a:r>
              <a:rPr lang="en-US" altLang="en-US" sz="2200" dirty="0" smtClean="0">
                <a:latin typeface="Tahoma" panose="020B0604030504040204" pitchFamily="34" charset="0"/>
              </a:rPr>
              <a:t> </a:t>
            </a:r>
            <a:r>
              <a:rPr lang="en-US" altLang="en-US" sz="2200" dirty="0">
                <a:latin typeface="Tahoma" panose="020B0604030504040204" pitchFamily="34" charset="0"/>
              </a:rPr>
              <a:t>tome, </a:t>
            </a:r>
            <a:r>
              <a:rPr lang="en-US" altLang="en-US" sz="2200" dirty="0" err="1" smtClean="0">
                <a:solidFill>
                  <a:srgbClr val="0070C0"/>
                </a:solidFill>
                <a:latin typeface="Tahoma" panose="020B0604030504040204" pitchFamily="34" charset="0"/>
              </a:rPr>
              <a:t>za</a:t>
            </a:r>
            <a:r>
              <a:rPr lang="en-US" altLang="en-US" sz="2200" dirty="0" smtClean="0">
                <a:solidFill>
                  <a:srgbClr val="0070C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solidFill>
                  <a:srgbClr val="0070C0"/>
                </a:solidFill>
                <a:latin typeface="Tahoma" panose="020B0604030504040204" pitchFamily="34" charset="0"/>
              </a:rPr>
              <a:t>sistem</a:t>
            </a:r>
            <a:r>
              <a:rPr lang="en-US" altLang="en-US" sz="2200" dirty="0">
                <a:solidFill>
                  <a:srgbClr val="0070C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solidFill>
                  <a:srgbClr val="0070C0"/>
                </a:solidFill>
                <a:latin typeface="Tahoma" panose="020B0604030504040204" pitchFamily="34" charset="0"/>
              </a:rPr>
              <a:t>koji</a:t>
            </a:r>
            <a:r>
              <a:rPr lang="en-US" altLang="en-US" sz="2200" dirty="0">
                <a:solidFill>
                  <a:srgbClr val="0070C0"/>
                </a:solidFill>
                <a:latin typeface="Tahoma" panose="020B0604030504040204" pitchFamily="34" charset="0"/>
              </a:rPr>
              <a:t> se </a:t>
            </a:r>
            <a:r>
              <a:rPr lang="en-US" altLang="en-US" sz="2200" dirty="0" err="1">
                <a:solidFill>
                  <a:srgbClr val="0070C0"/>
                </a:solidFill>
                <a:latin typeface="Tahoma" panose="020B0604030504040204" pitchFamily="34" charset="0"/>
              </a:rPr>
              <a:t>sastoji</a:t>
            </a:r>
            <a:r>
              <a:rPr lang="en-US" altLang="en-US" sz="2200" dirty="0">
                <a:solidFill>
                  <a:srgbClr val="0070C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solidFill>
                  <a:srgbClr val="0070C0"/>
                </a:solidFill>
                <a:latin typeface="Tahoma" panose="020B0604030504040204" pitchFamily="34" charset="0"/>
              </a:rPr>
              <a:t>samo</a:t>
            </a:r>
            <a:r>
              <a:rPr lang="en-US" altLang="en-US" sz="2200" dirty="0">
                <a:solidFill>
                  <a:srgbClr val="0070C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solidFill>
                  <a:srgbClr val="0070C0"/>
                </a:solidFill>
                <a:latin typeface="Tahoma" panose="020B0604030504040204" pitchFamily="34" charset="0"/>
              </a:rPr>
              <a:t>iz</a:t>
            </a:r>
            <a:r>
              <a:rPr lang="en-US" altLang="en-US" sz="2200" dirty="0">
                <a:solidFill>
                  <a:srgbClr val="0070C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solidFill>
                  <a:srgbClr val="0070C0"/>
                </a:solidFill>
                <a:latin typeface="Tahoma" panose="020B0604030504040204" pitchFamily="34" charset="0"/>
              </a:rPr>
              <a:t>kvantnih</a:t>
            </a:r>
            <a:r>
              <a:rPr lang="en-US" altLang="en-US" sz="2200" dirty="0">
                <a:solidFill>
                  <a:srgbClr val="0070C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solidFill>
                  <a:srgbClr val="0070C0"/>
                </a:solidFill>
                <a:latin typeface="Tahoma" panose="020B0604030504040204" pitchFamily="34" charset="0"/>
              </a:rPr>
              <a:t>objekata</a:t>
            </a:r>
            <a:r>
              <a:rPr lang="en-US" altLang="en-US" sz="2200" dirty="0">
                <a:solidFill>
                  <a:srgbClr val="0070C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200" dirty="0" err="1" smtClean="0">
                <a:solidFill>
                  <a:srgbClr val="0070C0"/>
                </a:solidFill>
                <a:latin typeface="Tahoma" panose="020B0604030504040204" pitchFamily="34" charset="0"/>
              </a:rPr>
              <a:t>nije</a:t>
            </a:r>
            <a:r>
              <a:rPr lang="en-US" altLang="en-US" sz="2200" dirty="0" smtClean="0">
                <a:solidFill>
                  <a:srgbClr val="0070C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200" dirty="0" err="1" smtClean="0">
                <a:solidFill>
                  <a:srgbClr val="0070C0"/>
                </a:solidFill>
                <a:latin typeface="Tahoma" panose="020B0604030504040204" pitchFamily="34" charset="0"/>
              </a:rPr>
              <a:t>moguće</a:t>
            </a:r>
            <a:r>
              <a:rPr lang="en-US" altLang="en-US" sz="2200" dirty="0" smtClean="0">
                <a:solidFill>
                  <a:srgbClr val="0070C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200" dirty="0" err="1" smtClean="0">
                <a:solidFill>
                  <a:srgbClr val="0070C0"/>
                </a:solidFill>
                <a:latin typeface="Tahoma" panose="020B0604030504040204" pitchFamily="34" charset="0"/>
              </a:rPr>
              <a:t>konstruisati</a:t>
            </a:r>
            <a:r>
              <a:rPr lang="en-US" altLang="en-US" sz="2200" dirty="0" smtClean="0">
                <a:solidFill>
                  <a:srgbClr val="0070C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solidFill>
                  <a:srgbClr val="0070C0"/>
                </a:solidFill>
                <a:latin typeface="Tahoma" panose="020B0604030504040204" pitchFamily="34" charset="0"/>
              </a:rPr>
              <a:t>logički</a:t>
            </a:r>
            <a:r>
              <a:rPr lang="en-US" altLang="en-US" sz="2200" dirty="0">
                <a:solidFill>
                  <a:srgbClr val="0070C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solidFill>
                  <a:srgbClr val="0070C0"/>
                </a:solidFill>
                <a:latin typeface="Tahoma" panose="020B0604030504040204" pitchFamily="34" charset="0"/>
              </a:rPr>
              <a:t>prihvatljivu</a:t>
            </a:r>
            <a:r>
              <a:rPr lang="en-US" altLang="en-US" sz="2200" dirty="0">
                <a:solidFill>
                  <a:srgbClr val="0070C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solidFill>
                  <a:srgbClr val="0070C0"/>
                </a:solidFill>
                <a:latin typeface="Tahoma" panose="020B0604030504040204" pitchFamily="34" charset="0"/>
              </a:rPr>
              <a:t>teoriju</a:t>
            </a:r>
            <a:r>
              <a:rPr lang="en-US" altLang="en-US" sz="2200" dirty="0" smtClean="0">
                <a:solidFill>
                  <a:srgbClr val="0070C0"/>
                </a:solidFill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95605"/>
            <a:ext cx="10515600" cy="6627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sr-Latn-R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vantno</a:t>
            </a:r>
            <a:r>
              <a:rPr lang="en-US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mehani</a:t>
            </a:r>
            <a:r>
              <a:rPr lang="sr-Latn-R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</a:t>
            </a:r>
            <a:r>
              <a:rPr lang="en-US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</a:t>
            </a:r>
            <a:r>
              <a:rPr lang="sr-Latn-R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koncept</a:t>
            </a:r>
            <a:r>
              <a:rPr 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r-Latn-R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erenj</a:t>
            </a:r>
            <a:r>
              <a:rPr lang="sr-Latn-R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sr-Latn-RS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2"/>
              <p:cNvSpPr txBox="1">
                <a:spLocks noChangeArrowheads="1"/>
              </p:cNvSpPr>
              <p:nvPr/>
            </p:nvSpPr>
            <p:spPr bwMode="auto">
              <a:xfrm>
                <a:off x="5638800" y="3515947"/>
                <a:ext cx="5943600" cy="132343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US" altLang="en-US" sz="2000" dirty="0" smtClean="0">
                    <a:latin typeface="Tahoma" panose="020B0604030504040204" pitchFamily="34" charset="0"/>
                  </a:rPr>
                  <a:t>Ako </a:t>
                </a:r>
                <a:r>
                  <a:rPr lang="en-US" altLang="en-US" sz="2000" dirty="0" err="1" smtClean="0">
                    <a:latin typeface="Tahoma" panose="020B0604030504040204" pitchFamily="34" charset="0"/>
                  </a:rPr>
                  <a:t>kvantni</a:t>
                </a:r>
                <a:r>
                  <a:rPr lang="en-US" altLang="en-US" sz="2000" dirty="0" smtClean="0">
                    <a:latin typeface="Tahoma" panose="020B0604030504040204" pitchFamily="34" charset="0"/>
                  </a:rPr>
                  <a:t> </a:t>
                </a:r>
                <a:r>
                  <a:rPr lang="en-US" altLang="en-US" sz="2000" dirty="0" err="1" smtClean="0">
                    <a:latin typeface="Tahoma" panose="020B0604030504040204" pitchFamily="34" charset="0"/>
                  </a:rPr>
                  <a:t>sistem</a:t>
                </a:r>
                <a:r>
                  <a:rPr lang="en-US" altLang="en-US" sz="2000" dirty="0" smtClean="0">
                    <a:latin typeface="Tahoma" panose="020B0604030504040204" pitchFamily="34" charset="0"/>
                  </a:rPr>
                  <a:t> </a:t>
                </a:r>
                <a:r>
                  <a:rPr lang="en-US" altLang="en-US" sz="2000" dirty="0" err="1">
                    <a:latin typeface="Tahoma" panose="020B0604030504040204" pitchFamily="34" charset="0"/>
                  </a:rPr>
                  <a:t>interaguje</a:t>
                </a:r>
                <a:r>
                  <a:rPr lang="en-US" altLang="en-US" sz="2000" dirty="0">
                    <a:latin typeface="Tahoma" panose="020B0604030504040204" pitchFamily="34" charset="0"/>
                  </a:rPr>
                  <a:t> </a:t>
                </a:r>
                <a:r>
                  <a:rPr lang="en-US" altLang="en-US" sz="2000" dirty="0" err="1">
                    <a:latin typeface="Tahoma" panose="020B0604030504040204" pitchFamily="34" charset="0"/>
                  </a:rPr>
                  <a:t>sa</a:t>
                </a:r>
                <a:r>
                  <a:rPr lang="en-US" altLang="en-US" sz="2000" dirty="0">
                    <a:latin typeface="Tahoma" panose="020B0604030504040204" pitchFamily="34" charset="0"/>
                  </a:rPr>
                  <a:t> </a:t>
                </a:r>
                <a:r>
                  <a:rPr lang="en-US" altLang="en-US" sz="2000" dirty="0" err="1">
                    <a:latin typeface="Tahoma" panose="020B0604030504040204" pitchFamily="34" charset="0"/>
                  </a:rPr>
                  <a:t>takvim</a:t>
                </a:r>
                <a:r>
                  <a:rPr lang="en-US" altLang="en-US" sz="2000" dirty="0">
                    <a:latin typeface="Tahoma" panose="020B0604030504040204" pitchFamily="34" charset="0"/>
                  </a:rPr>
                  <a:t> "</a:t>
                </a:r>
                <a:r>
                  <a:rPr lang="en-US" altLang="en-US" sz="2000" dirty="0" err="1">
                    <a:latin typeface="Tahoma" panose="020B0604030504040204" pitchFamily="34" charset="0"/>
                  </a:rPr>
                  <a:t>klasičnim</a:t>
                </a:r>
                <a:r>
                  <a:rPr lang="en-US" altLang="en-US" sz="2000" dirty="0">
                    <a:latin typeface="Tahoma" panose="020B0604030504040204" pitchFamily="34" charset="0"/>
                  </a:rPr>
                  <a:t> </a:t>
                </a:r>
                <a:r>
                  <a:rPr lang="en-US" altLang="en-US" sz="2000" dirty="0" err="1">
                    <a:latin typeface="Tahoma" panose="020B0604030504040204" pitchFamily="34" charset="0"/>
                  </a:rPr>
                  <a:t>objektom</a:t>
                </a:r>
                <a:r>
                  <a:rPr lang="en-US" altLang="en-US" sz="2000" dirty="0">
                    <a:latin typeface="Tahoma" panose="020B0604030504040204" pitchFamily="34" charset="0"/>
                  </a:rPr>
                  <a:t>", </a:t>
                </a:r>
                <a:r>
                  <a:rPr lang="en-US" altLang="en-US" sz="2000" dirty="0" err="1">
                    <a:latin typeface="Tahoma" panose="020B0604030504040204" pitchFamily="34" charset="0"/>
                  </a:rPr>
                  <a:t>stanje</a:t>
                </a:r>
                <a:r>
                  <a:rPr lang="en-US" altLang="en-US" sz="2000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altLang="en-US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en-US" sz="2000" dirty="0" smtClean="0">
                    <a:solidFill>
                      <a:srgbClr val="0070C0"/>
                    </a:solidFill>
                    <a:latin typeface="Tahoma" panose="020B0604030504040204" pitchFamily="34" charset="0"/>
                  </a:rPr>
                  <a:t> </a:t>
                </a:r>
                <a:r>
                  <a:rPr lang="en-US" altLang="en-US" sz="2000" dirty="0" err="1" smtClean="0">
                    <a:latin typeface="Tahoma" panose="020B0604030504040204" pitchFamily="34" charset="0"/>
                  </a:rPr>
                  <a:t>ovog</a:t>
                </a:r>
                <a:r>
                  <a:rPr lang="en-US" altLang="en-US" sz="2000" dirty="0" smtClean="0">
                    <a:latin typeface="Tahoma" panose="020B0604030504040204" pitchFamily="34" charset="0"/>
                  </a:rPr>
                  <a:t> </a:t>
                </a:r>
                <a:r>
                  <a:rPr lang="en-US" altLang="en-US" sz="2000" dirty="0" err="1" smtClean="0">
                    <a:latin typeface="Tahoma" panose="020B0604030504040204" pitchFamily="34" charset="0"/>
                  </a:rPr>
                  <a:t>drugog</a:t>
                </a:r>
                <a:r>
                  <a:rPr lang="en-US" altLang="en-US" sz="2000" dirty="0" smtClean="0">
                    <a:latin typeface="Tahoma" panose="020B0604030504040204" pitchFamily="34" charset="0"/>
                  </a:rPr>
                  <a:t> </a:t>
                </a:r>
                <a:r>
                  <a:rPr lang="en-US" altLang="en-US" sz="2000" dirty="0">
                    <a:latin typeface="Tahoma" panose="020B0604030504040204" pitchFamily="34" charset="0"/>
                  </a:rPr>
                  <a:t>se </a:t>
                </a:r>
                <a:r>
                  <a:rPr lang="en-US" altLang="en-US" sz="2000" dirty="0" err="1">
                    <a:latin typeface="Tahoma" panose="020B0604030504040204" pitchFamily="34" charset="0"/>
                  </a:rPr>
                  <a:t>takođe</a:t>
                </a:r>
                <a:r>
                  <a:rPr lang="en-US" altLang="en-US" sz="2000" dirty="0">
                    <a:latin typeface="Tahoma" panose="020B0604030504040204" pitchFamily="34" charset="0"/>
                  </a:rPr>
                  <a:t> </a:t>
                </a:r>
                <a:r>
                  <a:rPr lang="en-US" altLang="en-US" sz="2000" dirty="0" err="1" smtClean="0">
                    <a:latin typeface="Tahoma" panose="020B0604030504040204" pitchFamily="34" charset="0"/>
                  </a:rPr>
                  <a:t>menja</a:t>
                </a:r>
                <a:r>
                  <a:rPr lang="en-US" altLang="en-US" sz="2000" dirty="0" smtClean="0">
                    <a:latin typeface="Tahoma" panose="020B0604030504040204" pitchFamily="34" charset="0"/>
                  </a:rPr>
                  <a:t> </a:t>
                </a:r>
                <a:r>
                  <a:rPr lang="en-US" altLang="en-US" sz="2000" dirty="0" err="1" smtClean="0">
                    <a:latin typeface="Tahoma" panose="020B0604030504040204" pitchFamily="34" charset="0"/>
                  </a:rPr>
                  <a:t>i</a:t>
                </a:r>
                <a:r>
                  <a:rPr lang="en-US" altLang="en-US" sz="2000" dirty="0" smtClean="0">
                    <a:latin typeface="Tahoma" panose="020B0604030504040204" pitchFamily="34" charset="0"/>
                  </a:rPr>
                  <a:t> </a:t>
                </a:r>
                <a:r>
                  <a:rPr lang="en-US" altLang="en-US" sz="2000" dirty="0" err="1">
                    <a:latin typeface="Tahoma" panose="020B0604030504040204" pitchFamily="34" charset="0"/>
                  </a:rPr>
                  <a:t>može</a:t>
                </a:r>
                <a:r>
                  <a:rPr lang="en-US" altLang="en-US" sz="2000" dirty="0">
                    <a:latin typeface="Tahoma" panose="020B0604030504040204" pitchFamily="34" charset="0"/>
                  </a:rPr>
                  <a:t> da </a:t>
                </a:r>
                <a:r>
                  <a:rPr lang="en-US" altLang="en-US" sz="2000" dirty="0" err="1">
                    <a:latin typeface="Tahoma" panose="020B0604030504040204" pitchFamily="34" charset="0"/>
                  </a:rPr>
                  <a:t>posluži</a:t>
                </a:r>
                <a:r>
                  <a:rPr lang="en-US" altLang="en-US" sz="2000" dirty="0">
                    <a:latin typeface="Tahoma" panose="020B0604030504040204" pitchFamily="34" charset="0"/>
                  </a:rPr>
                  <a:t> </a:t>
                </a:r>
                <a:r>
                  <a:rPr lang="en-US" altLang="en-US" sz="2000" dirty="0" err="1">
                    <a:latin typeface="Tahoma" panose="020B0604030504040204" pitchFamily="34" charset="0"/>
                  </a:rPr>
                  <a:t>kao</a:t>
                </a:r>
                <a:r>
                  <a:rPr lang="en-US" altLang="en-US" sz="2000" dirty="0">
                    <a:latin typeface="Tahoma" panose="020B0604030504040204" pitchFamily="34" charset="0"/>
                  </a:rPr>
                  <a:t> </a:t>
                </a:r>
                <a:r>
                  <a:rPr lang="en-US" altLang="en-US" sz="2000" dirty="0" err="1" smtClean="0">
                    <a:latin typeface="Tahoma" panose="020B0604030504040204" pitchFamily="34" charset="0"/>
                  </a:rPr>
                  <a:t>kvantitativna</a:t>
                </a:r>
                <a:r>
                  <a:rPr lang="en-US" altLang="en-US" sz="2000" dirty="0" smtClean="0">
                    <a:latin typeface="Tahoma" panose="020B0604030504040204" pitchFamily="34" charset="0"/>
                  </a:rPr>
                  <a:t> </a:t>
                </a:r>
                <a:r>
                  <a:rPr lang="en-US" altLang="en-US" sz="2000" dirty="0" err="1" smtClean="0">
                    <a:latin typeface="Tahoma" panose="020B0604030504040204" pitchFamily="34" charset="0"/>
                  </a:rPr>
                  <a:t>karakteristika</a:t>
                </a:r>
                <a:r>
                  <a:rPr lang="en-US" altLang="en-US" sz="2000" dirty="0" smtClean="0">
                    <a:latin typeface="Tahoma" panose="020B0604030504040204" pitchFamily="34" charset="0"/>
                  </a:rPr>
                  <a:t> </a:t>
                </a:r>
                <a:r>
                  <a:rPr lang="en-US" altLang="en-US" sz="2000" dirty="0" err="1" smtClean="0">
                    <a:latin typeface="Tahoma" panose="020B0604030504040204" pitchFamily="34" charset="0"/>
                  </a:rPr>
                  <a:t>stanja</a:t>
                </a:r>
                <a:r>
                  <a:rPr lang="en-US" altLang="en-US" sz="2000" dirty="0" smtClean="0">
                    <a:latin typeface="Tahoma" panose="020B0604030504040204" pitchFamily="34" charset="0"/>
                  </a:rPr>
                  <a:t> </a:t>
                </a:r>
                <a:r>
                  <a:rPr lang="en-US" altLang="en-US" sz="2000" dirty="0" err="1" smtClean="0">
                    <a:latin typeface="Tahoma" panose="020B0604030504040204" pitchFamily="34" charset="0"/>
                  </a:rPr>
                  <a:t>kvantnog</a:t>
                </a:r>
                <a:r>
                  <a:rPr lang="en-US" altLang="en-US" sz="2000" dirty="0" smtClean="0">
                    <a:latin typeface="Tahoma" panose="020B0604030504040204" pitchFamily="34" charset="0"/>
                  </a:rPr>
                  <a:t> </a:t>
                </a:r>
                <a:r>
                  <a:rPr lang="en-US" altLang="en-US" sz="2000" dirty="0" err="1" smtClean="0">
                    <a:latin typeface="Tahoma" panose="020B0604030504040204" pitchFamily="34" charset="0"/>
                  </a:rPr>
                  <a:t>sistema</a:t>
                </a:r>
                <a:r>
                  <a:rPr lang="en-US" altLang="en-US" sz="2000" dirty="0" smtClean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altLang="en-US" sz="2000" dirty="0" smtClean="0">
                    <a:latin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38800" y="3515947"/>
                <a:ext cx="5943600" cy="1323439"/>
              </a:xfrm>
              <a:prstGeom prst="rect">
                <a:avLst/>
              </a:prstGeom>
              <a:blipFill rotWithShape="0">
                <a:blip r:embed="rId4"/>
                <a:stretch>
                  <a:fillRect l="-1026" t="-2765" b="-737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833846" y="2508250"/>
            <a:ext cx="10519954" cy="800219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en-US" sz="2300" dirty="0" err="1" smtClean="0">
                <a:latin typeface="Tahoma" panose="020B0604030504040204" pitchFamily="34" charset="0"/>
              </a:rPr>
              <a:t>Za</a:t>
            </a:r>
            <a:r>
              <a:rPr lang="en-US" altLang="en-US" sz="2300" dirty="0" smtClean="0">
                <a:latin typeface="Tahoma" panose="020B0604030504040204" pitchFamily="34" charset="0"/>
              </a:rPr>
              <a:t> </a:t>
            </a:r>
            <a:r>
              <a:rPr lang="en-US" altLang="en-US" sz="2300" dirty="0" err="1" smtClean="0">
                <a:latin typeface="Tahoma" panose="020B0604030504040204" pitchFamily="34" charset="0"/>
              </a:rPr>
              <a:t>kvantitativni</a:t>
            </a:r>
            <a:r>
              <a:rPr lang="en-US" altLang="en-US" sz="2300" dirty="0" smtClean="0">
                <a:latin typeface="Tahoma" panose="020B0604030504040204" pitchFamily="34" charset="0"/>
              </a:rPr>
              <a:t> </a:t>
            </a:r>
            <a:r>
              <a:rPr lang="en-US" altLang="en-US" sz="2300" dirty="0" err="1" smtClean="0">
                <a:latin typeface="Tahoma" panose="020B0604030504040204" pitchFamily="34" charset="0"/>
              </a:rPr>
              <a:t>opis</a:t>
            </a:r>
            <a:r>
              <a:rPr lang="en-US" altLang="en-US" sz="2300" dirty="0" smtClean="0">
                <a:latin typeface="Tahoma" panose="020B0604030504040204" pitchFamily="34" charset="0"/>
              </a:rPr>
              <a:t> </a:t>
            </a:r>
            <a:r>
              <a:rPr lang="en-US" altLang="en-US" sz="2300" dirty="0" err="1">
                <a:latin typeface="Tahoma" panose="020B0604030504040204" pitchFamily="34" charset="0"/>
              </a:rPr>
              <a:t>kretanja</a:t>
            </a:r>
            <a:r>
              <a:rPr lang="en-US" altLang="en-US" sz="2300" dirty="0">
                <a:latin typeface="Tahoma" panose="020B0604030504040204" pitchFamily="34" charset="0"/>
              </a:rPr>
              <a:t> </a:t>
            </a:r>
            <a:r>
              <a:rPr lang="en-US" altLang="en-US" sz="2300" dirty="0" err="1" smtClean="0">
                <a:solidFill>
                  <a:srgbClr val="0070C0"/>
                </a:solidFill>
                <a:latin typeface="Tahoma" panose="020B0604030504040204" pitchFamily="34" charset="0"/>
              </a:rPr>
              <a:t>kvantnog</a:t>
            </a:r>
            <a:r>
              <a:rPr lang="en-US" altLang="en-US" sz="2300" dirty="0" smtClean="0">
                <a:solidFill>
                  <a:srgbClr val="0070C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300" dirty="0" err="1" smtClean="0">
                <a:solidFill>
                  <a:srgbClr val="0070C0"/>
                </a:solidFill>
                <a:latin typeface="Tahoma" panose="020B0604030504040204" pitchFamily="34" charset="0"/>
              </a:rPr>
              <a:t>sistema</a:t>
            </a:r>
            <a:r>
              <a:rPr lang="en-US" altLang="en-US" sz="2300" dirty="0" smtClean="0">
                <a:latin typeface="Tahoma" panose="020B0604030504040204" pitchFamily="34" charset="0"/>
              </a:rPr>
              <a:t> </a:t>
            </a:r>
            <a:r>
              <a:rPr lang="en-US" altLang="en-US" sz="2300" dirty="0" err="1" smtClean="0">
                <a:latin typeface="Tahoma" panose="020B0604030504040204" pitchFamily="34" charset="0"/>
              </a:rPr>
              <a:t>potrebno</a:t>
            </a:r>
            <a:r>
              <a:rPr lang="en-US" altLang="en-US" sz="2300" dirty="0" smtClean="0">
                <a:latin typeface="Tahoma" panose="020B0604030504040204" pitchFamily="34" charset="0"/>
              </a:rPr>
              <a:t> je </a:t>
            </a:r>
            <a:r>
              <a:rPr lang="en-US" altLang="en-US" sz="2300" dirty="0" err="1">
                <a:latin typeface="Tahoma" panose="020B0604030504040204" pitchFamily="34" charset="0"/>
              </a:rPr>
              <a:t>prisustvo</a:t>
            </a:r>
            <a:r>
              <a:rPr lang="en-US" altLang="en-US" sz="2300" dirty="0">
                <a:latin typeface="Tahoma" panose="020B0604030504040204" pitchFamily="34" charset="0"/>
              </a:rPr>
              <a:t> </a:t>
            </a:r>
            <a:r>
              <a:rPr lang="en-US" altLang="en-US" sz="2300" dirty="0" err="1">
                <a:latin typeface="Tahoma" panose="020B0604030504040204" pitchFamily="34" charset="0"/>
              </a:rPr>
              <a:t>fizičkog</a:t>
            </a:r>
            <a:r>
              <a:rPr lang="en-US" altLang="en-US" sz="2300" dirty="0">
                <a:latin typeface="Tahoma" panose="020B0604030504040204" pitchFamily="34" charset="0"/>
              </a:rPr>
              <a:t> </a:t>
            </a:r>
            <a:r>
              <a:rPr lang="en-US" altLang="en-US" sz="2300" dirty="0" err="1">
                <a:latin typeface="Tahoma" panose="020B0604030504040204" pitchFamily="34" charset="0"/>
              </a:rPr>
              <a:t>objekta</a:t>
            </a:r>
            <a:r>
              <a:rPr lang="en-US" altLang="en-US" sz="2300" dirty="0">
                <a:latin typeface="Tahoma" panose="020B0604030504040204" pitchFamily="34" charset="0"/>
              </a:rPr>
              <a:t> </a:t>
            </a:r>
            <a:r>
              <a:rPr lang="en-US" altLang="en-US" sz="2300" dirty="0" err="1">
                <a:latin typeface="Tahoma" panose="020B0604030504040204" pitchFamily="34" charset="0"/>
              </a:rPr>
              <a:t>koji</a:t>
            </a:r>
            <a:r>
              <a:rPr lang="en-US" altLang="en-US" sz="2300" dirty="0">
                <a:latin typeface="Tahoma" panose="020B0604030504040204" pitchFamily="34" charset="0"/>
              </a:rPr>
              <a:t> se </a:t>
            </a:r>
            <a:r>
              <a:rPr lang="en-US" altLang="en-US" sz="2300" dirty="0" err="1">
                <a:latin typeface="Tahoma" panose="020B0604030504040204" pitchFamily="34" charset="0"/>
              </a:rPr>
              <a:t>sa</a:t>
            </a:r>
            <a:r>
              <a:rPr lang="en-US" altLang="en-US" sz="2300" dirty="0">
                <a:latin typeface="Tahoma" panose="020B0604030504040204" pitchFamily="34" charset="0"/>
              </a:rPr>
              <a:t> </a:t>
            </a:r>
            <a:r>
              <a:rPr lang="en-US" altLang="en-US" sz="2300" dirty="0" err="1">
                <a:latin typeface="Tahoma" panose="020B0604030504040204" pitchFamily="34" charset="0"/>
              </a:rPr>
              <a:t>dovoljnom</a:t>
            </a:r>
            <a:r>
              <a:rPr lang="en-US" altLang="en-US" sz="2300" dirty="0">
                <a:latin typeface="Tahoma" panose="020B0604030504040204" pitchFamily="34" charset="0"/>
              </a:rPr>
              <a:t> </a:t>
            </a:r>
            <a:r>
              <a:rPr lang="en-US" altLang="en-US" sz="2300" dirty="0" err="1">
                <a:latin typeface="Tahoma" panose="020B0604030504040204" pitchFamily="34" charset="0"/>
              </a:rPr>
              <a:t>tačnošću</a:t>
            </a:r>
            <a:r>
              <a:rPr lang="en-US" altLang="en-US" sz="2300" dirty="0">
                <a:latin typeface="Tahoma" panose="020B0604030504040204" pitchFamily="34" charset="0"/>
              </a:rPr>
              <a:t> </a:t>
            </a:r>
            <a:r>
              <a:rPr lang="en-US" altLang="en-US" sz="2300" dirty="0" err="1">
                <a:latin typeface="Tahoma" panose="020B0604030504040204" pitchFamily="34" charset="0"/>
              </a:rPr>
              <a:t>ponaša</a:t>
            </a:r>
            <a:r>
              <a:rPr lang="en-US" altLang="en-US" sz="2300" dirty="0">
                <a:latin typeface="Tahoma" panose="020B0604030504040204" pitchFamily="34" charset="0"/>
              </a:rPr>
              <a:t> </a:t>
            </a:r>
            <a:r>
              <a:rPr lang="en-US" altLang="en-US" sz="2300" dirty="0" err="1">
                <a:latin typeface="Tahoma" panose="020B0604030504040204" pitchFamily="34" charset="0"/>
              </a:rPr>
              <a:t>po</a:t>
            </a:r>
            <a:r>
              <a:rPr lang="en-US" altLang="en-US" sz="2300" dirty="0">
                <a:latin typeface="Tahoma" panose="020B0604030504040204" pitchFamily="34" charset="0"/>
              </a:rPr>
              <a:t> </a:t>
            </a:r>
            <a:r>
              <a:rPr lang="en-US" altLang="en-US" sz="2300" dirty="0" err="1">
                <a:latin typeface="Tahoma" panose="020B0604030504040204" pitchFamily="34" charset="0"/>
              </a:rPr>
              <a:t>zakonima</a:t>
            </a:r>
            <a:r>
              <a:rPr lang="en-US" altLang="en-US" sz="2300" dirty="0">
                <a:latin typeface="Tahoma" panose="020B0604030504040204" pitchFamily="34" charset="0"/>
              </a:rPr>
              <a:t> </a:t>
            </a:r>
            <a:r>
              <a:rPr lang="en-US" altLang="en-US" sz="2300" dirty="0" err="1">
                <a:solidFill>
                  <a:srgbClr val="0070C0"/>
                </a:solidFill>
                <a:latin typeface="Tahoma" panose="020B0604030504040204" pitchFamily="34" charset="0"/>
              </a:rPr>
              <a:t>klasične</a:t>
            </a:r>
            <a:r>
              <a:rPr lang="en-US" altLang="en-US" sz="2300" dirty="0">
                <a:solidFill>
                  <a:srgbClr val="0070C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300" dirty="0" err="1">
                <a:solidFill>
                  <a:srgbClr val="0070C0"/>
                </a:solidFill>
                <a:latin typeface="Tahoma" panose="020B0604030504040204" pitchFamily="34" charset="0"/>
              </a:rPr>
              <a:t>mehanike</a:t>
            </a:r>
            <a:r>
              <a:rPr lang="en-US" altLang="en-US" sz="2300" dirty="0"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5638800" y="5124270"/>
            <a:ext cx="5715000" cy="1154162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altLang="en-US" sz="2300" dirty="0" err="1">
                <a:latin typeface="Tahoma" panose="020B0604030504040204" pitchFamily="34" charset="0"/>
              </a:rPr>
              <a:t>K</a:t>
            </a:r>
            <a:r>
              <a:rPr lang="en-US" altLang="en-US" sz="2300" dirty="0" err="1" smtClean="0">
                <a:latin typeface="Tahoma" panose="020B0604030504040204" pitchFamily="34" charset="0"/>
              </a:rPr>
              <a:t>lasični</a:t>
            </a:r>
            <a:r>
              <a:rPr lang="en-US" altLang="en-US" sz="2300" dirty="0" smtClean="0">
                <a:latin typeface="Tahoma" panose="020B0604030504040204" pitchFamily="34" charset="0"/>
              </a:rPr>
              <a:t> </a:t>
            </a:r>
            <a:r>
              <a:rPr lang="en-US" altLang="en-US" sz="2300" dirty="0" err="1" smtClean="0">
                <a:latin typeface="Tahoma" panose="020B0604030504040204" pitchFamily="34" charset="0"/>
              </a:rPr>
              <a:t>objekat</a:t>
            </a:r>
            <a:r>
              <a:rPr lang="en-US" altLang="en-US" sz="2300" dirty="0" smtClean="0">
                <a:latin typeface="Tahoma" panose="020B0604030504040204" pitchFamily="34" charset="0"/>
              </a:rPr>
              <a:t> </a:t>
            </a:r>
            <a:r>
              <a:rPr lang="en-US" altLang="en-US" sz="2300" dirty="0" err="1" smtClean="0">
                <a:latin typeface="Tahoma" panose="020B0604030504040204" pitchFamily="34" charset="0"/>
              </a:rPr>
              <a:t>tada</a:t>
            </a:r>
            <a:r>
              <a:rPr lang="en-US" altLang="en-US" sz="2300" dirty="0" smtClean="0">
                <a:latin typeface="Tahoma" panose="020B0604030504040204" pitchFamily="34" charset="0"/>
              </a:rPr>
              <a:t> </a:t>
            </a:r>
            <a:r>
              <a:rPr lang="en-US" altLang="en-US" sz="2300" dirty="0" err="1" smtClean="0">
                <a:latin typeface="Tahoma" panose="020B0604030504040204" pitchFamily="34" charset="0"/>
              </a:rPr>
              <a:t>nazivamo</a:t>
            </a:r>
            <a:r>
              <a:rPr lang="en-US" altLang="en-US" sz="2300" dirty="0" smtClean="0">
                <a:latin typeface="Tahoma" panose="020B0604030504040204" pitchFamily="34" charset="0"/>
              </a:rPr>
              <a:t> </a:t>
            </a:r>
            <a:r>
              <a:rPr lang="sr-Latn-RS" altLang="en-US" sz="2300" dirty="0" smtClean="0">
                <a:solidFill>
                  <a:srgbClr val="0070C0"/>
                </a:solidFill>
                <a:latin typeface="Tahoma" panose="020B0604030504040204" pitchFamily="34" charset="0"/>
              </a:rPr>
              <a:t>merni </a:t>
            </a:r>
            <a:r>
              <a:rPr lang="en-US" altLang="en-US" sz="2300" dirty="0" smtClean="0">
                <a:solidFill>
                  <a:srgbClr val="0070C0"/>
                </a:solidFill>
                <a:latin typeface="Tahoma" panose="020B0604030504040204" pitchFamily="34" charset="0"/>
              </a:rPr>
              <a:t>instrument</a:t>
            </a:r>
            <a:r>
              <a:rPr lang="en-US" altLang="en-US" sz="2300" dirty="0" smtClean="0">
                <a:latin typeface="Tahoma" panose="020B0604030504040204" pitchFamily="34" charset="0"/>
              </a:rPr>
              <a:t>, a </a:t>
            </a:r>
            <a:r>
              <a:rPr lang="en-US" altLang="en-US" sz="2300" dirty="0" err="1" smtClean="0">
                <a:latin typeface="Tahoma" panose="020B0604030504040204" pitchFamily="34" charset="0"/>
              </a:rPr>
              <a:t>proces</a:t>
            </a:r>
            <a:r>
              <a:rPr lang="en-US" altLang="en-US" sz="2300" dirty="0" smtClean="0">
                <a:latin typeface="Tahoma" panose="020B0604030504040204" pitchFamily="34" charset="0"/>
              </a:rPr>
              <a:t> </a:t>
            </a:r>
            <a:r>
              <a:rPr lang="en-US" altLang="en-US" sz="2300" dirty="0" err="1">
                <a:latin typeface="Tahoma" panose="020B0604030504040204" pitchFamily="34" charset="0"/>
              </a:rPr>
              <a:t>njegove</a:t>
            </a:r>
            <a:r>
              <a:rPr lang="en-US" altLang="en-US" sz="2300" dirty="0">
                <a:latin typeface="Tahoma" panose="020B0604030504040204" pitchFamily="34" charset="0"/>
              </a:rPr>
              <a:t> </a:t>
            </a:r>
            <a:r>
              <a:rPr lang="en-US" altLang="en-US" sz="2300" dirty="0" err="1">
                <a:latin typeface="Tahoma" panose="020B0604030504040204" pitchFamily="34" charset="0"/>
              </a:rPr>
              <a:t>interakcije</a:t>
            </a:r>
            <a:r>
              <a:rPr lang="en-US" altLang="en-US" sz="2300" dirty="0">
                <a:latin typeface="Tahoma" panose="020B0604030504040204" pitchFamily="34" charset="0"/>
              </a:rPr>
              <a:t> </a:t>
            </a:r>
            <a:r>
              <a:rPr lang="en-US" altLang="en-US" sz="2300" dirty="0" err="1">
                <a:latin typeface="Tahoma" panose="020B0604030504040204" pitchFamily="34" charset="0"/>
              </a:rPr>
              <a:t>sa</a:t>
            </a:r>
            <a:r>
              <a:rPr lang="en-US" altLang="en-US" sz="2300" dirty="0">
                <a:latin typeface="Tahoma" panose="020B0604030504040204" pitchFamily="34" charset="0"/>
              </a:rPr>
              <a:t> </a:t>
            </a:r>
            <a:r>
              <a:rPr lang="en-US" altLang="en-US" sz="2300" dirty="0" err="1">
                <a:latin typeface="Tahoma" panose="020B0604030504040204" pitchFamily="34" charset="0"/>
              </a:rPr>
              <a:t>kvantnim</a:t>
            </a:r>
            <a:r>
              <a:rPr lang="en-US" altLang="en-US" sz="2300" dirty="0">
                <a:latin typeface="Tahoma" panose="020B0604030504040204" pitchFamily="34" charset="0"/>
              </a:rPr>
              <a:t> </a:t>
            </a:r>
            <a:r>
              <a:rPr lang="en-US" altLang="en-US" sz="2300" dirty="0" err="1" smtClean="0">
                <a:latin typeface="Tahoma" panose="020B0604030504040204" pitchFamily="34" charset="0"/>
              </a:rPr>
              <a:t>objektom</a:t>
            </a:r>
            <a:r>
              <a:rPr lang="en-US" altLang="en-US" sz="2300" dirty="0" smtClean="0">
                <a:latin typeface="Tahoma" panose="020B0604030504040204" pitchFamily="34" charset="0"/>
              </a:rPr>
              <a:t> </a:t>
            </a:r>
            <a:r>
              <a:rPr lang="en-US" altLang="en-US" sz="2300" dirty="0" err="1" smtClean="0">
                <a:solidFill>
                  <a:srgbClr val="0070C0"/>
                </a:solidFill>
                <a:latin typeface="Tahoma" panose="020B0604030504040204" pitchFamily="34" charset="0"/>
              </a:rPr>
              <a:t>merenje</a:t>
            </a:r>
            <a:r>
              <a:rPr lang="en-US" altLang="en-US" sz="2300" dirty="0" smtClean="0">
                <a:latin typeface="Tahoma" panose="020B0604030504040204" pitchFamily="34" charset="0"/>
              </a:rPr>
              <a:t>.</a:t>
            </a:r>
            <a:endParaRPr lang="en-US" altLang="en-US" sz="2300" dirty="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342866" y="5543490"/>
                <a:ext cx="4140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866" y="5543490"/>
                <a:ext cx="414088" cy="400110"/>
              </a:xfrm>
              <a:prstGeom prst="rect">
                <a:avLst/>
              </a:prstGeom>
              <a:blipFill rotWithShape="0">
                <a:blip r:embed="rId5"/>
                <a:stretch>
                  <a:fillRect r="-147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195354" y="5695890"/>
                <a:ext cx="4140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354" y="5695890"/>
                <a:ext cx="414088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669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3" grpId="0" animBg="1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838200" y="1213009"/>
            <a:ext cx="10515600" cy="830997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en-US" sz="2400" u="sng" dirty="0" err="1" smtClean="0">
                <a:latin typeface="Tahoma" panose="020B0604030504040204" pitchFamily="34" charset="0"/>
              </a:rPr>
              <a:t>Kopenhagenška</a:t>
            </a:r>
            <a:r>
              <a:rPr lang="en-US" altLang="en-US" sz="2400" u="sng" dirty="0" smtClean="0">
                <a:latin typeface="Tahoma" panose="020B0604030504040204" pitchFamily="34" charset="0"/>
              </a:rPr>
              <a:t> </a:t>
            </a:r>
            <a:r>
              <a:rPr lang="en-US" altLang="en-US" sz="2400" u="sng" dirty="0" err="1" smtClean="0">
                <a:latin typeface="Tahoma" panose="020B0604030504040204" pitchFamily="34" charset="0"/>
              </a:rPr>
              <a:t>škola</a:t>
            </a:r>
            <a:r>
              <a:rPr lang="en-US" altLang="en-US" sz="2400" dirty="0" smtClean="0">
                <a:latin typeface="Tahoma" panose="020B0604030504040204" pitchFamily="34" charset="0"/>
              </a:rPr>
              <a:t>: </a:t>
            </a:r>
            <a:r>
              <a:rPr lang="en-US" altLang="en-US" sz="2400" dirty="0" err="1">
                <a:latin typeface="Tahoma" panose="020B0604030504040204" pitchFamily="34" charset="0"/>
              </a:rPr>
              <a:t>D</a:t>
            </a:r>
            <a:r>
              <a:rPr lang="en-US" altLang="en-US" sz="2400" dirty="0" err="1" smtClean="0">
                <a:latin typeface="Tahoma" panose="020B0604030504040204" pitchFamily="34" charset="0"/>
              </a:rPr>
              <a:t>inamičke</a:t>
            </a:r>
            <a:r>
              <a:rPr lang="en-US" altLang="en-US" sz="2400" dirty="0" smtClean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karakteristike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kvantnog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sistema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ispoljavaju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smtClean="0">
                <a:latin typeface="Tahoma" panose="020B0604030504040204" pitchFamily="34" charset="0"/>
              </a:rPr>
              <a:t>se </a:t>
            </a:r>
            <a:r>
              <a:rPr lang="en-US" altLang="en-US" sz="2400" dirty="0" err="1" smtClean="0">
                <a:latin typeface="Tahoma" panose="020B0604030504040204" pitchFamily="34" charset="0"/>
              </a:rPr>
              <a:t>isključivo</a:t>
            </a:r>
            <a:r>
              <a:rPr lang="en-US" altLang="en-US" sz="2400" dirty="0" smtClean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kao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rezultat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nekog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merenja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 smtClean="0">
                <a:latin typeface="Tahoma" panose="020B0604030504040204" pitchFamily="34" charset="0"/>
              </a:rPr>
              <a:t>i</a:t>
            </a:r>
            <a:r>
              <a:rPr lang="en-US" altLang="en-US" sz="2400" dirty="0" smtClean="0">
                <a:latin typeface="Tahoma" panose="020B0604030504040204" pitchFamily="34" charset="0"/>
              </a:rPr>
              <a:t> </a:t>
            </a:r>
            <a:r>
              <a:rPr lang="en-US" altLang="en-US" sz="2400" dirty="0">
                <a:latin typeface="Tahoma" panose="020B0604030504040204" pitchFamily="34" charset="0"/>
              </a:rPr>
              <a:t>bez toga </a:t>
            </a:r>
            <a:r>
              <a:rPr lang="en-US" altLang="en-US" sz="2400" dirty="0" smtClean="0">
                <a:latin typeface="Tahoma" panose="020B0604030504040204" pitchFamily="34" charset="0"/>
              </a:rPr>
              <a:t>one</a:t>
            </a:r>
            <a:r>
              <a:rPr lang="sr-Latn-RS" altLang="en-US" sz="2400" dirty="0" smtClean="0">
                <a:latin typeface="Tahoma" panose="020B0604030504040204" pitchFamily="34" charset="0"/>
              </a:rPr>
              <a:t> </a:t>
            </a:r>
            <a:r>
              <a:rPr lang="en-US" altLang="en-US" sz="2400" dirty="0" err="1" smtClean="0">
                <a:latin typeface="Tahoma" panose="020B0604030504040204" pitchFamily="34" charset="0"/>
              </a:rPr>
              <a:t>nisu</a:t>
            </a:r>
            <a:r>
              <a:rPr lang="en-US" altLang="en-US" sz="2400" dirty="0" smtClean="0">
                <a:latin typeface="Tahoma" panose="020B0604030504040204" pitchFamily="34" charset="0"/>
              </a:rPr>
              <a:t> </a:t>
            </a:r>
            <a:r>
              <a:rPr lang="en-US" altLang="en-US" sz="2400" dirty="0" err="1" smtClean="0">
                <a:latin typeface="Tahoma" panose="020B0604030504040204" pitchFamily="34" charset="0"/>
              </a:rPr>
              <a:t>ostvarene</a:t>
            </a:r>
            <a:r>
              <a:rPr lang="en-US" altLang="en-US" sz="2400" dirty="0" smtClean="0">
                <a:latin typeface="Tahoma" panose="020B0604030504040204" pitchFamily="34" charset="0"/>
              </a:rPr>
              <a:t>. </a:t>
            </a:r>
            <a:endParaRPr lang="sr-Latn-RS" altLang="en-US" sz="2400" dirty="0" smtClean="0">
              <a:latin typeface="Tahoma" panose="020B060403050404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95605"/>
            <a:ext cx="10515600" cy="6627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sr-Latn-R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vantno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mehani</a:t>
            </a:r>
            <a:r>
              <a:rPr lang="sr-Latn-R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</a:t>
            </a:r>
            <a:r>
              <a:rPr lang="sr-Latn-R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koncept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r-Latn-R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erenj</a:t>
            </a:r>
            <a:r>
              <a:rPr lang="sr-Latn-R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0" y="3581400"/>
            <a:ext cx="4017314" cy="29392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2000" u="sng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Hipoteza o skrivenim varijablama</a:t>
            </a:r>
            <a:r>
              <a:rPr lang="sr-Latn-RS" sz="2000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razliku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od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ortodoksnih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sledbenika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Kopenhagenške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škole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tzv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"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realisti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",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smatraju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kvantni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lang="sr-Latn-R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vek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imaju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potpuno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određene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dinamičke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r-Latn-R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osobine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kvantna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mehanika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kao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nepotpuna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teorija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nije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lang="sr-Latn-R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stanju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 to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opiše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581400"/>
            <a:ext cx="1828800" cy="2543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790322" y="6183868"/>
            <a:ext cx="12586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r-Latn-RS" altLang="en-US" dirty="0">
                <a:solidFill>
                  <a:srgbClr val="0070C0"/>
                </a:solidFill>
                <a:latin typeface="Tahoma" panose="020B0604030504040204" pitchFamily="34" charset="0"/>
              </a:rPr>
              <a:t>A</a:t>
            </a:r>
            <a:r>
              <a:rPr lang="en-US" altLang="en-US" dirty="0" smtClean="0">
                <a:solidFill>
                  <a:srgbClr val="0070C0"/>
                </a:solidFill>
                <a:latin typeface="Tahoma" panose="020B0604030504040204" pitchFamily="34" charset="0"/>
              </a:rPr>
              <a:t>. </a:t>
            </a:r>
            <a:r>
              <a:rPr lang="sr-Latn-RS" altLang="en-US" dirty="0" smtClean="0">
                <a:solidFill>
                  <a:srgbClr val="0070C0"/>
                </a:solidFill>
                <a:latin typeface="Tahoma" panose="020B0604030504040204" pitchFamily="34" charset="0"/>
              </a:rPr>
              <a:t>Einstein</a:t>
            </a:r>
            <a:endParaRPr lang="sr-Latn-CS" altLang="en-US" dirty="0">
              <a:solidFill>
                <a:srgbClr val="0070C0"/>
              </a:solidFill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2"/>
              <p:cNvSpPr txBox="1">
                <a:spLocks noChangeArrowheads="1"/>
              </p:cNvSpPr>
              <p:nvPr/>
            </p:nvSpPr>
            <p:spPr bwMode="auto">
              <a:xfrm>
                <a:off x="838200" y="2105561"/>
                <a:ext cx="10668000" cy="132343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altLang="en-US" sz="2000" dirty="0" err="1" smtClean="0">
                    <a:solidFill>
                      <a:srgbClr val="0070C0"/>
                    </a:solidFill>
                    <a:latin typeface="Tahoma" panose="020B0604030504040204" pitchFamily="34" charset="0"/>
                  </a:rPr>
                  <a:t>Promena</a:t>
                </a:r>
                <a:r>
                  <a:rPr lang="en-US" altLang="en-US" sz="2000" dirty="0" smtClean="0">
                    <a:solidFill>
                      <a:srgbClr val="0070C0"/>
                    </a:solidFill>
                    <a:latin typeface="Tahoma" panose="020B0604030504040204" pitchFamily="34" charset="0"/>
                  </a:rPr>
                  <a:t> </a:t>
                </a:r>
                <a:r>
                  <a:rPr lang="en-US" altLang="en-US" sz="2000" dirty="0" err="1">
                    <a:solidFill>
                      <a:srgbClr val="0070C0"/>
                    </a:solidFill>
                    <a:latin typeface="Tahoma" panose="020B0604030504040204" pitchFamily="34" charset="0"/>
                  </a:rPr>
                  <a:t>stanja</a:t>
                </a:r>
                <a:r>
                  <a:rPr lang="en-US" altLang="en-US" sz="2000" dirty="0">
                    <a:solidFill>
                      <a:srgbClr val="0070C0"/>
                    </a:solidFill>
                    <a:latin typeface="Tahoma" panose="020B0604030504040204" pitchFamily="34" charset="0"/>
                  </a:rPr>
                  <a:t> </a:t>
                </a:r>
                <a:r>
                  <a:rPr lang="en-US" altLang="en-US" sz="2000" dirty="0" err="1">
                    <a:solidFill>
                      <a:srgbClr val="0070C0"/>
                    </a:solidFill>
                    <a:latin typeface="Tahoma" panose="020B0604030504040204" pitchFamily="34" charset="0"/>
                  </a:rPr>
                  <a:t>kvantnog</a:t>
                </a:r>
                <a:r>
                  <a:rPr lang="en-US" altLang="en-US" sz="2000" dirty="0">
                    <a:solidFill>
                      <a:srgbClr val="0070C0"/>
                    </a:solidFill>
                    <a:latin typeface="Tahoma" panose="020B0604030504040204" pitchFamily="34" charset="0"/>
                  </a:rPr>
                  <a:t> </a:t>
                </a:r>
                <a:r>
                  <a:rPr lang="en-US" altLang="en-US" sz="2000" dirty="0" err="1">
                    <a:solidFill>
                      <a:srgbClr val="0070C0"/>
                    </a:solidFill>
                    <a:latin typeface="Tahoma" panose="020B0604030504040204" pitchFamily="34" charset="0"/>
                  </a:rPr>
                  <a:t>sistema</a:t>
                </a:r>
                <a:r>
                  <a:rPr lang="en-US" altLang="en-US" sz="2000" dirty="0">
                    <a:solidFill>
                      <a:srgbClr val="0070C0"/>
                    </a:solidFill>
                    <a:latin typeface="Tahoma" panose="020B0604030504040204" pitchFamily="34" charset="0"/>
                  </a:rPr>
                  <a:t> </a:t>
                </a:r>
                <a:r>
                  <a:rPr lang="en-US" altLang="en-US" sz="2000" dirty="0" err="1">
                    <a:solidFill>
                      <a:srgbClr val="0070C0"/>
                    </a:solidFill>
                    <a:latin typeface="Tahoma" panose="020B0604030504040204" pitchFamily="34" charset="0"/>
                  </a:rPr>
                  <a:t>pri</a:t>
                </a:r>
                <a:r>
                  <a:rPr lang="en-US" altLang="en-US" sz="2000" dirty="0">
                    <a:solidFill>
                      <a:srgbClr val="0070C0"/>
                    </a:solidFill>
                    <a:latin typeface="Tahoma" panose="020B0604030504040204" pitchFamily="34" charset="0"/>
                  </a:rPr>
                  <a:t> </a:t>
                </a:r>
                <a:r>
                  <a:rPr lang="en-US" altLang="en-US" sz="2000" dirty="0" err="1" smtClean="0">
                    <a:solidFill>
                      <a:srgbClr val="0070C0"/>
                    </a:solidFill>
                    <a:latin typeface="Tahoma" panose="020B0604030504040204" pitchFamily="34" charset="0"/>
                  </a:rPr>
                  <a:t>merenju</a:t>
                </a:r>
                <a:r>
                  <a:rPr lang="en-US" altLang="en-US" sz="2000" dirty="0" smtClean="0">
                    <a:solidFill>
                      <a:srgbClr val="0070C0"/>
                    </a:solidFill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altLang="en-US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en-US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alt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2000" dirty="0" smtClean="0">
                    <a:solidFill>
                      <a:srgbClr val="0070C0"/>
                    </a:solidFill>
                    <a:latin typeface="Tahoma" panose="020B0604030504040204" pitchFamily="34" charset="0"/>
                  </a:rPr>
                  <a:t> (kolapas </a:t>
                </a:r>
                <a:r>
                  <a:rPr lang="en-US" altLang="en-US" sz="2000" dirty="0" err="1" smtClean="0">
                    <a:solidFill>
                      <a:srgbClr val="0070C0"/>
                    </a:solidFill>
                    <a:latin typeface="Tahoma" panose="020B0604030504040204" pitchFamily="34" charset="0"/>
                  </a:rPr>
                  <a:t>talasne</a:t>
                </a:r>
                <a:r>
                  <a:rPr lang="en-US" altLang="en-US" sz="2000" dirty="0" smtClean="0">
                    <a:solidFill>
                      <a:srgbClr val="0070C0"/>
                    </a:solidFill>
                    <a:latin typeface="Tahoma" panose="020B0604030504040204" pitchFamily="34" charset="0"/>
                  </a:rPr>
                  <a:t> </a:t>
                </a:r>
                <a:r>
                  <a:rPr lang="en-US" altLang="en-US" sz="2000" dirty="0" err="1" smtClean="0">
                    <a:solidFill>
                      <a:srgbClr val="0070C0"/>
                    </a:solidFill>
                    <a:latin typeface="Tahoma" panose="020B0604030504040204" pitchFamily="34" charset="0"/>
                  </a:rPr>
                  <a:t>funkcije</a:t>
                </a:r>
                <a:r>
                  <a:rPr lang="en-US" altLang="en-US" sz="2000" dirty="0" smtClean="0">
                    <a:solidFill>
                      <a:srgbClr val="0070C0"/>
                    </a:solidFill>
                    <a:latin typeface="Tahoma" panose="020B0604030504040204" pitchFamily="34" charset="0"/>
                  </a:rPr>
                  <a:t>)</a:t>
                </a:r>
                <a:r>
                  <a:rPr lang="en-US" altLang="en-US" sz="2000" dirty="0" smtClean="0">
                    <a:latin typeface="Tahoma" panose="020B0604030504040204" pitchFamily="34" charset="0"/>
                  </a:rPr>
                  <a:t>, </a:t>
                </a:r>
                <a:r>
                  <a:rPr lang="en-US" altLang="en-US" sz="2000" dirty="0" err="1">
                    <a:latin typeface="Tahoma" panose="020B0604030504040204" pitchFamily="34" charset="0"/>
                  </a:rPr>
                  <a:t>koja</a:t>
                </a:r>
                <a:r>
                  <a:rPr lang="en-US" altLang="en-US" sz="2000" dirty="0">
                    <a:latin typeface="Tahoma" panose="020B0604030504040204" pitchFamily="34" charset="0"/>
                  </a:rPr>
                  <a:t> </a:t>
                </a:r>
                <a:r>
                  <a:rPr lang="en-US" altLang="en-US" sz="2000" dirty="0" err="1">
                    <a:latin typeface="Tahoma" panose="020B0604030504040204" pitchFamily="34" charset="0"/>
                  </a:rPr>
                  <a:t>dovodi</a:t>
                </a:r>
                <a:r>
                  <a:rPr lang="en-US" altLang="en-US" sz="2000" dirty="0">
                    <a:latin typeface="Tahoma" panose="020B0604030504040204" pitchFamily="34" charset="0"/>
                  </a:rPr>
                  <a:t> do </a:t>
                </a:r>
                <a:r>
                  <a:rPr lang="en-US" altLang="en-US" sz="2000" dirty="0" err="1">
                    <a:latin typeface="Tahoma" panose="020B0604030504040204" pitchFamily="34" charset="0"/>
                  </a:rPr>
                  <a:t>ispoljavanja</a:t>
                </a:r>
                <a:r>
                  <a:rPr lang="en-US" altLang="en-US" sz="2000" dirty="0">
                    <a:latin typeface="Tahoma" panose="020B0604030504040204" pitchFamily="34" charset="0"/>
                  </a:rPr>
                  <a:t> </a:t>
                </a:r>
                <a:r>
                  <a:rPr lang="en-US" altLang="en-US" sz="2000" dirty="0" err="1">
                    <a:latin typeface="Tahoma" panose="020B0604030504040204" pitchFamily="34" charset="0"/>
                  </a:rPr>
                  <a:t>određenih</a:t>
                </a:r>
                <a:r>
                  <a:rPr lang="en-US" altLang="en-US" sz="2000" dirty="0">
                    <a:latin typeface="Tahoma" panose="020B0604030504040204" pitchFamily="34" charset="0"/>
                  </a:rPr>
                  <a:t> </a:t>
                </a:r>
                <a:r>
                  <a:rPr lang="en-US" altLang="en-US" sz="2000" dirty="0" err="1">
                    <a:latin typeface="Tahoma" panose="020B0604030504040204" pitchFamily="34" charset="0"/>
                  </a:rPr>
                  <a:t>osobina</a:t>
                </a:r>
                <a:r>
                  <a:rPr lang="en-US" altLang="en-US" sz="2000" dirty="0">
                    <a:latin typeface="Tahoma" panose="020B0604030504040204" pitchFamily="34" charset="0"/>
                  </a:rPr>
                  <a:t> </a:t>
                </a:r>
                <a:r>
                  <a:rPr lang="sr-Latn-RS" altLang="en-US" sz="2000" dirty="0" smtClean="0">
                    <a:latin typeface="Tahoma" panose="020B0604030504040204" pitchFamily="34" charset="0"/>
                  </a:rPr>
                  <a:t>kvantnog </a:t>
                </a:r>
                <a:r>
                  <a:rPr lang="en-US" altLang="en-US" sz="2000" dirty="0" err="1" smtClean="0">
                    <a:latin typeface="Tahoma" panose="020B0604030504040204" pitchFamily="34" charset="0"/>
                  </a:rPr>
                  <a:t>sistema</a:t>
                </a:r>
                <a:r>
                  <a:rPr lang="en-US" altLang="en-US" sz="2000" dirty="0">
                    <a:latin typeface="Tahoma" panose="020B0604030504040204" pitchFamily="34" charset="0"/>
                  </a:rPr>
                  <a:t>, </a:t>
                </a:r>
                <a:r>
                  <a:rPr lang="en-US" altLang="en-US" sz="2000" dirty="0" err="1">
                    <a:solidFill>
                      <a:srgbClr val="0070C0"/>
                    </a:solidFill>
                    <a:latin typeface="Tahoma" panose="020B0604030504040204" pitchFamily="34" charset="0"/>
                  </a:rPr>
                  <a:t>tumači</a:t>
                </a:r>
                <a:r>
                  <a:rPr lang="en-US" altLang="en-US" sz="2000" dirty="0">
                    <a:solidFill>
                      <a:srgbClr val="0070C0"/>
                    </a:solidFill>
                    <a:latin typeface="Tahoma" panose="020B0604030504040204" pitchFamily="34" charset="0"/>
                  </a:rPr>
                  <a:t> </a:t>
                </a:r>
                <a:r>
                  <a:rPr lang="sr-Latn-RS" altLang="en-US" sz="2000" dirty="0" smtClean="0">
                    <a:solidFill>
                      <a:srgbClr val="0070C0"/>
                    </a:solidFill>
                    <a:latin typeface="Tahoma" panose="020B0604030504040204" pitchFamily="34" charset="0"/>
                  </a:rPr>
                  <a:t>se </a:t>
                </a:r>
                <a:r>
                  <a:rPr lang="en-US" altLang="en-US" sz="2000" dirty="0" err="1" smtClean="0">
                    <a:solidFill>
                      <a:srgbClr val="0070C0"/>
                    </a:solidFill>
                    <a:latin typeface="Tahoma" panose="020B0604030504040204" pitchFamily="34" charset="0"/>
                  </a:rPr>
                  <a:t>interakcijom</a:t>
                </a:r>
                <a:r>
                  <a:rPr lang="en-US" altLang="en-US" sz="2000" dirty="0" smtClean="0">
                    <a:solidFill>
                      <a:srgbClr val="0070C0"/>
                    </a:solidFill>
                    <a:latin typeface="Tahoma" panose="020B0604030504040204" pitchFamily="34" charset="0"/>
                  </a:rPr>
                  <a:t> </a:t>
                </a:r>
                <a:r>
                  <a:rPr lang="en-US" altLang="en-US" sz="2000" dirty="0">
                    <a:solidFill>
                      <a:srgbClr val="0070C0"/>
                    </a:solidFill>
                    <a:latin typeface="Tahoma" panose="020B0604030504040204" pitchFamily="34" charset="0"/>
                  </a:rPr>
                  <a:t>tog </a:t>
                </a:r>
                <a:r>
                  <a:rPr lang="en-US" altLang="en-US" sz="2000" dirty="0" err="1">
                    <a:solidFill>
                      <a:srgbClr val="0070C0"/>
                    </a:solidFill>
                    <a:latin typeface="Tahoma" panose="020B0604030504040204" pitchFamily="34" charset="0"/>
                  </a:rPr>
                  <a:t>sistema</a:t>
                </a:r>
                <a:r>
                  <a:rPr lang="en-US" altLang="en-US" sz="2000" dirty="0">
                    <a:solidFill>
                      <a:srgbClr val="0070C0"/>
                    </a:solidFill>
                    <a:latin typeface="Tahoma" panose="020B0604030504040204" pitchFamily="34" charset="0"/>
                  </a:rPr>
                  <a:t> </a:t>
                </a:r>
                <a:r>
                  <a:rPr lang="en-US" altLang="en-US" sz="2000" dirty="0" err="1">
                    <a:solidFill>
                      <a:srgbClr val="0070C0"/>
                    </a:solidFill>
                    <a:latin typeface="Tahoma" panose="020B0604030504040204" pitchFamily="34" charset="0"/>
                  </a:rPr>
                  <a:t>sa</a:t>
                </a:r>
                <a:r>
                  <a:rPr lang="en-US" altLang="en-US" sz="2000" dirty="0">
                    <a:solidFill>
                      <a:srgbClr val="0070C0"/>
                    </a:solidFill>
                    <a:latin typeface="Tahoma" panose="020B0604030504040204" pitchFamily="34" charset="0"/>
                  </a:rPr>
                  <a:t> </a:t>
                </a:r>
                <a:r>
                  <a:rPr lang="en-US" altLang="en-US" sz="2000" dirty="0" err="1">
                    <a:solidFill>
                      <a:srgbClr val="0070C0"/>
                    </a:solidFill>
                    <a:latin typeface="Tahoma" panose="020B0604030504040204" pitchFamily="34" charset="0"/>
                  </a:rPr>
                  <a:t>mernim</a:t>
                </a:r>
                <a:r>
                  <a:rPr lang="en-US" altLang="en-US" sz="2000" dirty="0">
                    <a:solidFill>
                      <a:srgbClr val="0070C0"/>
                    </a:solidFill>
                    <a:latin typeface="Tahoma" panose="020B0604030504040204" pitchFamily="34" charset="0"/>
                  </a:rPr>
                  <a:t> </a:t>
                </a:r>
                <a:r>
                  <a:rPr lang="en-US" altLang="en-US" sz="2000" dirty="0" err="1" smtClean="0">
                    <a:solidFill>
                      <a:srgbClr val="0070C0"/>
                    </a:solidFill>
                    <a:latin typeface="Tahoma" panose="020B0604030504040204" pitchFamily="34" charset="0"/>
                  </a:rPr>
                  <a:t>instrumentom</a:t>
                </a:r>
                <a:r>
                  <a:rPr lang="en-US" altLang="en-US" sz="2000" dirty="0" smtClean="0">
                    <a:latin typeface="Tahoma" panose="020B0604030504040204" pitchFamily="34" charset="0"/>
                  </a:rPr>
                  <a:t>, </a:t>
                </a:r>
                <a:r>
                  <a:rPr lang="en-US" altLang="en-US" sz="2000" dirty="0" err="1" smtClean="0">
                    <a:latin typeface="Tahoma" panose="020B0604030504040204" pitchFamily="34" charset="0"/>
                  </a:rPr>
                  <a:t>dok</a:t>
                </a:r>
                <a:r>
                  <a:rPr lang="en-US" altLang="en-US" sz="2000" dirty="0" smtClean="0">
                    <a:latin typeface="Tahoma" panose="020B0604030504040204" pitchFamily="34" charset="0"/>
                  </a:rPr>
                  <a:t> </a:t>
                </a:r>
                <a:r>
                  <a:rPr lang="en-US" altLang="en-US" sz="2000" dirty="0" err="1">
                    <a:latin typeface="Tahoma" panose="020B0604030504040204" pitchFamily="34" charset="0"/>
                  </a:rPr>
                  <a:t>uloga</a:t>
                </a:r>
                <a:r>
                  <a:rPr lang="en-US" altLang="en-US" sz="2000" dirty="0">
                    <a:latin typeface="Tahoma" panose="020B0604030504040204" pitchFamily="34" charset="0"/>
                  </a:rPr>
                  <a:t> </a:t>
                </a:r>
                <a:r>
                  <a:rPr lang="en-US" altLang="en-US" sz="2000" dirty="0" err="1">
                    <a:latin typeface="Tahoma" panose="020B0604030504040204" pitchFamily="34" charset="0"/>
                  </a:rPr>
                  <a:t>posmatrača</a:t>
                </a:r>
                <a:r>
                  <a:rPr lang="en-US" altLang="en-US" sz="2000" dirty="0">
                    <a:latin typeface="Tahoma" panose="020B0604030504040204" pitchFamily="34" charset="0"/>
                  </a:rPr>
                  <a:t> </a:t>
                </a:r>
                <a:r>
                  <a:rPr lang="en-US" altLang="en-US" sz="2000" dirty="0" err="1">
                    <a:latin typeface="Tahoma" panose="020B0604030504040204" pitchFamily="34" charset="0"/>
                  </a:rPr>
                  <a:t>kao</a:t>
                </a:r>
                <a:r>
                  <a:rPr lang="en-US" altLang="en-US" sz="2000" dirty="0">
                    <a:latin typeface="Tahoma" panose="020B0604030504040204" pitchFamily="34" charset="0"/>
                  </a:rPr>
                  <a:t> </a:t>
                </a:r>
                <a:r>
                  <a:rPr lang="en-US" altLang="en-US" sz="2000" dirty="0" err="1">
                    <a:latin typeface="Tahoma" panose="020B0604030504040204" pitchFamily="34" charset="0"/>
                  </a:rPr>
                  <a:t>spoznajnog</a:t>
                </a:r>
                <a:r>
                  <a:rPr lang="en-US" altLang="en-US" sz="2000" dirty="0">
                    <a:latin typeface="Tahoma" panose="020B0604030504040204" pitchFamily="34" charset="0"/>
                  </a:rPr>
                  <a:t> </a:t>
                </a:r>
                <a:r>
                  <a:rPr lang="en-US" altLang="en-US" sz="2000" dirty="0" err="1">
                    <a:latin typeface="Tahoma" panose="020B0604030504040204" pitchFamily="34" charset="0"/>
                  </a:rPr>
                  <a:t>subjekta</a:t>
                </a:r>
                <a:r>
                  <a:rPr lang="en-US" altLang="en-US" sz="2000" dirty="0">
                    <a:latin typeface="Tahoma" panose="020B0604030504040204" pitchFamily="34" charset="0"/>
                  </a:rPr>
                  <a:t> </a:t>
                </a:r>
                <a:r>
                  <a:rPr lang="en-US" altLang="en-US" sz="2000" dirty="0" err="1">
                    <a:latin typeface="Tahoma" panose="020B0604030504040204" pitchFamily="34" charset="0"/>
                  </a:rPr>
                  <a:t>nije</a:t>
                </a:r>
                <a:r>
                  <a:rPr lang="en-US" altLang="en-US" sz="2000" dirty="0">
                    <a:latin typeface="Tahoma" panose="020B0604030504040204" pitchFamily="34" charset="0"/>
                  </a:rPr>
                  <a:t> </a:t>
                </a:r>
                <a:r>
                  <a:rPr lang="en-US" altLang="en-US" sz="2000" dirty="0" err="1">
                    <a:latin typeface="Tahoma" panose="020B0604030504040204" pitchFamily="34" charset="0"/>
                  </a:rPr>
                  <a:t>eksplicitno</a:t>
                </a:r>
                <a:r>
                  <a:rPr lang="en-US" altLang="en-US" sz="2000" dirty="0">
                    <a:latin typeface="Tahoma" panose="020B0604030504040204" pitchFamily="34" charset="0"/>
                  </a:rPr>
                  <a:t> </a:t>
                </a:r>
                <a:r>
                  <a:rPr lang="en-US" altLang="en-US" sz="2000" dirty="0" err="1">
                    <a:latin typeface="Tahoma" panose="020B0604030504040204" pitchFamily="34" charset="0"/>
                  </a:rPr>
                  <a:t>uključena</a:t>
                </a:r>
                <a:r>
                  <a:rPr lang="en-US" altLang="en-US" sz="2000" dirty="0">
                    <a:latin typeface="Tahoma" panose="020B0604030504040204" pitchFamily="34" charset="0"/>
                  </a:rPr>
                  <a:t> u </a:t>
                </a:r>
                <a:r>
                  <a:rPr lang="en-US" altLang="en-US" sz="2000" dirty="0" err="1">
                    <a:latin typeface="Tahoma" panose="020B0604030504040204" pitchFamily="34" charset="0"/>
                  </a:rPr>
                  <a:t>teoriju</a:t>
                </a:r>
                <a:r>
                  <a:rPr lang="en-US" altLang="en-US" sz="2000" dirty="0">
                    <a:latin typeface="Tahoma" panose="020B0604030504040204" pitchFamily="34" charset="0"/>
                  </a:rPr>
                  <a:t>, </a:t>
                </a:r>
                <a:r>
                  <a:rPr lang="en-US" altLang="en-US" sz="2000" dirty="0" err="1">
                    <a:latin typeface="Tahoma" panose="020B0604030504040204" pitchFamily="34" charset="0"/>
                  </a:rPr>
                  <a:t>mada</a:t>
                </a:r>
                <a:r>
                  <a:rPr lang="en-US" altLang="en-US" sz="2000" dirty="0">
                    <a:latin typeface="Tahoma" panose="020B0604030504040204" pitchFamily="34" charset="0"/>
                  </a:rPr>
                  <a:t> se </a:t>
                </a:r>
                <a:r>
                  <a:rPr lang="en-US" altLang="en-US" sz="2000" dirty="0" err="1">
                    <a:latin typeface="Tahoma" panose="020B0604030504040204" pitchFamily="34" charset="0"/>
                  </a:rPr>
                  <a:t>njegovo</a:t>
                </a:r>
                <a:r>
                  <a:rPr lang="en-US" altLang="en-US" sz="2000" dirty="0">
                    <a:latin typeface="Tahoma" panose="020B0604030504040204" pitchFamily="34" charset="0"/>
                  </a:rPr>
                  <a:t> </a:t>
                </a:r>
                <a:r>
                  <a:rPr lang="en-US" altLang="en-US" sz="2000" dirty="0" err="1">
                    <a:latin typeface="Tahoma" panose="020B0604030504040204" pitchFamily="34" charset="0"/>
                  </a:rPr>
                  <a:t>prisustvo</a:t>
                </a:r>
                <a:r>
                  <a:rPr lang="en-US" altLang="en-US" sz="2000" dirty="0">
                    <a:latin typeface="Tahoma" panose="020B0604030504040204" pitchFamily="34" charset="0"/>
                  </a:rPr>
                  <a:t> </a:t>
                </a:r>
                <a:r>
                  <a:rPr lang="en-US" altLang="en-US" sz="2000" dirty="0" err="1">
                    <a:latin typeface="Tahoma" panose="020B0604030504040204" pitchFamily="34" charset="0"/>
                  </a:rPr>
                  <a:t>podrazumeva</a:t>
                </a:r>
                <a:r>
                  <a:rPr lang="en-US" altLang="en-US" sz="2000" dirty="0">
                    <a:latin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2105561"/>
                <a:ext cx="10668000" cy="1323439"/>
              </a:xfrm>
              <a:prstGeom prst="rect">
                <a:avLst/>
              </a:prstGeom>
              <a:blipFill rotWithShape="0">
                <a:blip r:embed="rId4"/>
                <a:stretch>
                  <a:fillRect l="-629" t="-2294" b="-688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657600"/>
            <a:ext cx="4673840" cy="22035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066800" y="5537253"/>
                <a:ext cx="9906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alt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alt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537253"/>
                <a:ext cx="990600" cy="400110"/>
              </a:xfrm>
              <a:prstGeom prst="rect">
                <a:avLst/>
              </a:prstGeom>
              <a:blipFill rotWithShape="0">
                <a:blip r:embed="rId6"/>
                <a:stretch>
                  <a:fillRect l="-1227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651786" y="5937363"/>
            <a:ext cx="1820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(qubit → kl. bit)</a:t>
            </a:r>
          </a:p>
        </p:txBody>
      </p:sp>
    </p:spTree>
    <p:extLst>
      <p:ext uri="{BB962C8B-B14F-4D97-AF65-F5344CB8AC3E}">
        <p14:creationId xmlns:p14="http://schemas.microsoft.com/office/powerpoint/2010/main" val="246149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1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38201" y="1824041"/>
                <a:ext cx="10439400" cy="30527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r-Latn-RS" dirty="0" smtClean="0"/>
                  <a:t>U</a:t>
                </a:r>
                <a:r>
                  <a:rPr lang="en-US" dirty="0" smtClean="0"/>
                  <a:t> </a:t>
                </a:r>
                <a:r>
                  <a:rPr lang="en-US" dirty="0" err="1"/>
                  <a:t>Bomovoj</a:t>
                </a:r>
                <a:r>
                  <a:rPr lang="en-US" dirty="0"/>
                  <a:t> </a:t>
                </a:r>
                <a:r>
                  <a:rPr lang="en-US" dirty="0" err="1" smtClean="0"/>
                  <a:t>mehanici</a:t>
                </a:r>
                <a:r>
                  <a:rPr lang="en-US" dirty="0" smtClean="0"/>
                  <a:t> </a:t>
                </a:r>
                <a:r>
                  <a:rPr lang="sr-Latn-RS" dirty="0" smtClean="0"/>
                  <a:t>s</a:t>
                </a:r>
                <a:r>
                  <a:rPr lang="en-US" dirty="0" err="1" smtClean="0"/>
                  <a:t>tanje</a:t>
                </a:r>
                <a:r>
                  <a:rPr lang="en-US" dirty="0" smtClean="0"/>
                  <a:t> </a:t>
                </a:r>
                <a:r>
                  <a:rPr lang="en-US" dirty="0" err="1"/>
                  <a:t>kvantnog</a:t>
                </a:r>
                <a:r>
                  <a:rPr lang="en-US" dirty="0"/>
                  <a:t> </a:t>
                </a:r>
                <a:r>
                  <a:rPr lang="en-US" dirty="0" err="1" smtClean="0"/>
                  <a:t>sistema</a:t>
                </a:r>
                <a:r>
                  <a:rPr lang="en-US" dirty="0" smtClean="0"/>
                  <a:t> </a:t>
                </a:r>
                <a:r>
                  <a:rPr lang="en-US" dirty="0" err="1"/>
                  <a:t>potpuno</a:t>
                </a:r>
                <a:r>
                  <a:rPr lang="en-US" dirty="0"/>
                  <a:t> </a:t>
                </a:r>
                <a:r>
                  <a:rPr lang="sr-Latn-RS" dirty="0" smtClean="0"/>
                  <a:t>je određeno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talasnom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funkcijom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a </a:t>
                </a:r>
                <a:r>
                  <a:rPr lang="en-US" dirty="0" err="1" smtClean="0"/>
                  <a:t>evolucija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opisana</a:t>
                </a:r>
                <a:r>
                  <a:rPr lang="en-US" dirty="0" smtClean="0"/>
                  <a:t> </a:t>
                </a:r>
                <a:r>
                  <a:rPr lang="en-US" dirty="0" err="1">
                    <a:solidFill>
                      <a:srgbClr val="0070C0"/>
                    </a:solidFill>
                  </a:rPr>
                  <a:t>Šredingerovom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jednačinom</a:t>
                </a:r>
                <a:endParaRPr lang="en-US" dirty="0" smtClean="0">
                  <a:solidFill>
                    <a:srgbClr val="0070C0"/>
                  </a:solidFill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r>
                  <a:rPr lang="sr-Latn-RS" dirty="0" smtClean="0"/>
                  <a:t>Međutim</a:t>
                </a:r>
                <a:r>
                  <a:rPr lang="sr-Latn-RS" dirty="0"/>
                  <a:t>, </a:t>
                </a:r>
                <a:r>
                  <a:rPr lang="en-US" dirty="0" err="1" smtClean="0"/>
                  <a:t>čestice</a:t>
                </a:r>
                <a:r>
                  <a:rPr lang="sr-Latn-RS" dirty="0" smtClean="0"/>
                  <a:t> ovde</a:t>
                </a:r>
                <a:r>
                  <a:rPr lang="en-US" dirty="0" smtClean="0"/>
                  <a:t> </a:t>
                </a:r>
                <a:r>
                  <a:rPr lang="en-US" dirty="0" err="1"/>
                  <a:t>imaju</a:t>
                </a:r>
                <a:r>
                  <a:rPr lang="en-US" dirty="0"/>
                  <a:t> </a:t>
                </a:r>
                <a:r>
                  <a:rPr lang="en-US" dirty="0" err="1"/>
                  <a:t>tačno</a:t>
                </a:r>
                <a:r>
                  <a:rPr lang="en-US" dirty="0"/>
                  <a:t> </a:t>
                </a:r>
                <a:r>
                  <a:rPr lang="en-US" dirty="0" err="1"/>
                  <a:t>određene</a:t>
                </a:r>
                <a:r>
                  <a:rPr lang="en-US" dirty="0"/>
                  <a:t> </a:t>
                </a:r>
                <a:r>
                  <a:rPr lang="en-US" dirty="0" err="1" smtClean="0"/>
                  <a:t>vrednosti</a:t>
                </a:r>
                <a:r>
                  <a:rPr lang="en-US" dirty="0" smtClean="0"/>
                  <a:t> </a:t>
                </a:r>
                <a:r>
                  <a:rPr lang="en-US" dirty="0" err="1"/>
                  <a:t>položaja</a:t>
                </a:r>
                <a:r>
                  <a:rPr lang="en-US" dirty="0"/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:r>
                  <a:rPr lang="en-US" dirty="0" err="1"/>
                  <a:t>impulsa</a:t>
                </a:r>
                <a:r>
                  <a:rPr lang="en-US" dirty="0"/>
                  <a:t> u </a:t>
                </a:r>
                <a:r>
                  <a:rPr lang="en-US" dirty="0" err="1"/>
                  <a:t>svakom</a:t>
                </a:r>
                <a:r>
                  <a:rPr lang="en-US" dirty="0"/>
                  <a:t> </a:t>
                </a:r>
                <a:r>
                  <a:rPr lang="en-US" dirty="0" err="1"/>
                  <a:t>trenutku</a:t>
                </a:r>
                <a:r>
                  <a:rPr lang="en-US" dirty="0"/>
                  <a:t>, </a:t>
                </a:r>
                <a:r>
                  <a:rPr lang="sr-Latn-RS" dirty="0" smtClean="0"/>
                  <a:t>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sr-Latn-RS" dirty="0" smtClean="0"/>
                  <a:t> ima ulogu tzv. </a:t>
                </a:r>
                <a:r>
                  <a:rPr lang="en-US" dirty="0" smtClean="0"/>
                  <a:t>“</a:t>
                </a:r>
                <a:r>
                  <a:rPr lang="sr-Latn-RS" dirty="0" smtClean="0"/>
                  <a:t>pilot talasa</a:t>
                </a:r>
                <a:r>
                  <a:rPr lang="en-US" dirty="0" smtClean="0"/>
                  <a:t>” </a:t>
                </a:r>
                <a:r>
                  <a:rPr lang="en-US" dirty="0" err="1" smtClean="0"/>
                  <a:t>koji</a:t>
                </a:r>
                <a:r>
                  <a:rPr lang="sr-Latn-RS" dirty="0" smtClean="0"/>
                  <a:t> određuje njihovo kretanje. </a:t>
                </a:r>
                <a:r>
                  <a:rPr lang="sr-Latn-RS" dirty="0" smtClean="0">
                    <a:solidFill>
                      <a:srgbClr val="0070C0"/>
                    </a:solidFill>
                  </a:rPr>
                  <a:t>Bomove (kvantne) trajektorije</a:t>
                </a:r>
                <a:r>
                  <a:rPr lang="sr-Latn-RS" dirty="0" smtClean="0"/>
                  <a:t> se određuju iz </a:t>
                </a:r>
                <a:r>
                  <a:rPr lang="en-US" dirty="0" err="1" smtClean="0"/>
                  <a:t>tzv</a:t>
                </a:r>
                <a:r>
                  <a:rPr lang="en-US" dirty="0"/>
                  <a:t>. </a:t>
                </a:r>
                <a:r>
                  <a:rPr lang="en-US" dirty="0" err="1">
                    <a:solidFill>
                      <a:srgbClr val="0070C0"/>
                    </a:solidFill>
                  </a:rPr>
                  <a:t>vodeće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jednačine</a:t>
                </a:r>
                <a:endParaRPr lang="sr-Latn-RS" dirty="0">
                  <a:solidFill>
                    <a:srgbClr val="0070C0"/>
                  </a:solidFill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Im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sr-Latn-RS" dirty="0" smtClean="0"/>
              </a:p>
              <a:p>
                <a:r>
                  <a:rPr lang="sr-Latn-RS" dirty="0" smtClean="0"/>
                  <a:t>za šta je potrebno prethodno odrediti talasnu funkciju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sr-Latn-RS" dirty="0" smtClean="0"/>
                  <a:t> iz </a:t>
                </a:r>
                <a:r>
                  <a:rPr lang="en-US" dirty="0" err="1" smtClean="0"/>
                  <a:t>Šredingerov</a:t>
                </a:r>
                <a:r>
                  <a:rPr lang="sr-Latn-RS" dirty="0" smtClean="0"/>
                  <a:t>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jednači</a:t>
                </a:r>
                <a:r>
                  <a:rPr lang="sr-Latn-RS" dirty="0" smtClean="0"/>
                  <a:t>ne.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1824041"/>
                <a:ext cx="10439400" cy="3052759"/>
              </a:xfrm>
              <a:prstGeom prst="rect">
                <a:avLst/>
              </a:prstGeom>
              <a:blipFill rotWithShape="0">
                <a:blip r:embed="rId4"/>
                <a:stretch>
                  <a:fillRect l="-526" t="-998" r="-935" b="-2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838200" y="1213009"/>
            <a:ext cx="10515600" cy="40011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BM – </a:t>
            </a:r>
            <a:r>
              <a:rPr lang="sr-Latn-R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Najšire </a:t>
            </a:r>
            <a:r>
              <a:rPr lang="sr-Latn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prihvaćena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formulacija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kvantne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mehanike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r-Latn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 klase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teorij</a:t>
            </a:r>
            <a:r>
              <a:rPr lang="sr-Latn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skrivenih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varijabli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r-Latn-RS" alt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429365"/>
            <a:ext cx="10515600" cy="6627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Bomova</a:t>
            </a:r>
            <a:r>
              <a:rPr 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mehanika</a:t>
            </a:r>
            <a:endParaRPr lang="sr-Latn-RS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71220" y="3736848"/>
            <a:ext cx="1597914" cy="2359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985247" y="6172200"/>
            <a:ext cx="10637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r-Latn-RS" altLang="en-US" dirty="0">
                <a:solidFill>
                  <a:srgbClr val="0070C0"/>
                </a:solidFill>
                <a:latin typeface="Tahoma" panose="020B0604030504040204" pitchFamily="34" charset="0"/>
              </a:rPr>
              <a:t>D</a:t>
            </a:r>
            <a:r>
              <a:rPr lang="en-US" altLang="en-US" dirty="0" smtClean="0">
                <a:solidFill>
                  <a:srgbClr val="0070C0"/>
                </a:solidFill>
                <a:latin typeface="Tahoma" panose="020B0604030504040204" pitchFamily="34" charset="0"/>
              </a:rPr>
              <a:t>. </a:t>
            </a:r>
            <a:r>
              <a:rPr lang="sr-Latn-RS" altLang="en-US" dirty="0" smtClean="0">
                <a:solidFill>
                  <a:srgbClr val="0070C0"/>
                </a:solidFill>
                <a:latin typeface="Tahoma" panose="020B0604030504040204" pitchFamily="34" charset="0"/>
              </a:rPr>
              <a:t>Bohm</a:t>
            </a:r>
            <a:endParaRPr lang="sr-Latn-CS" altLang="en-US" dirty="0">
              <a:solidFill>
                <a:srgbClr val="0070C0"/>
              </a:solidFill>
              <a:latin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199" y="5080337"/>
            <a:ext cx="8610601" cy="1015663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sr-Latn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Teorija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kauzalna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r-Latn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deterministička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sr-Latn-R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delimi</a:t>
            </a:r>
            <a:r>
              <a:rPr lang="sr-Latn-R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</a:t>
            </a:r>
            <a:r>
              <a:rPr lang="sr-Latn-R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probabilistički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karakter</a:t>
            </a:r>
            <a:r>
              <a:rPr lang="sr-Latn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r-Latn-R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proizilazi </a:t>
            </a:r>
            <a:r>
              <a:rPr lang="sr-Latn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 nepoznavanja tačnih </a:t>
            </a:r>
            <a:r>
              <a:rPr lang="en-US" sz="20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početni</a:t>
            </a:r>
            <a:r>
              <a:rPr lang="sr-Latn-RS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r-Latn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vrednosti dinamičkih varijabli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sr-Latn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roces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mjerenja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r-Latn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takođe drugačije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tumači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drugim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formulacijama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1781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395605"/>
            <a:ext cx="10515600" cy="6627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sr-Latn-RS" altLang="en-US" sz="32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Semiklasičn</a:t>
            </a:r>
            <a:r>
              <a:rPr lang="en-US" altLang="en-US" sz="32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sr-Latn-RS" altLang="en-US" sz="32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metodi</a:t>
            </a:r>
            <a:r>
              <a:rPr lang="sr-Latn-RS" altLang="en-US" sz="32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WKB</a:t>
            </a:r>
            <a:r>
              <a:rPr lang="sr-Latn-CS" alt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aproksimacija</a:t>
            </a:r>
            <a:endParaRPr lang="sr-Latn-RS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4"/>
              <p:cNvSpPr txBox="1">
                <a:spLocks noChangeArrowheads="1"/>
              </p:cNvSpPr>
              <p:nvPr/>
            </p:nvSpPr>
            <p:spPr bwMode="auto">
              <a:xfrm>
                <a:off x="838201" y="1213157"/>
                <a:ext cx="5410199" cy="1015663"/>
              </a:xfrm>
              <a:prstGeom prst="rect">
                <a:avLst/>
              </a:prstGeom>
              <a:solidFill>
                <a:srgbClr val="CCECFF"/>
              </a:solidFill>
              <a:ln>
                <a:noFill/>
              </a:ln>
              <a:effectLst/>
              <a:extLst/>
            </p:spPr>
            <p:txBody>
              <a:bodyPr wrap="square">
                <a:spAutoFit/>
              </a:bodyPr>
              <a:lstStyle/>
              <a:p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WKB </a:t>
                </a:r>
                <a:r>
                  <a:rPr lang="en-U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(V</a:t>
                </a:r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en</a:t>
                </a:r>
                <a:r>
                  <a:rPr lang="en-U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el-Kramers-Brilu</a:t>
                </a:r>
                <a:r>
                  <a:rPr lang="en-U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</a:t>
                </a:r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</a:t>
                </a:r>
                <a:r>
                  <a:rPr lang="en-U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apr</a:t>
                </a:r>
                <a:r>
                  <a:rPr lang="en-US" altLang="en-US" sz="20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oksimacija</a:t>
                </a:r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određuj</a:t>
                </a:r>
                <a:r>
                  <a:rPr lang="en-U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</a:t>
                </a:r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rešenja Šredinegerove jednačine </a:t>
                </a:r>
                <a:r>
                  <a:rPr lang="en-U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1D</a:t>
                </a:r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sistema u </a:t>
                </a:r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klasičnom </a:t>
                </a:r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limitu</a:t>
                </a:r>
                <a:r>
                  <a:rPr lang="en-U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altLang="en-US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ℏ</m:t>
                    </m:r>
                    <m:r>
                      <a:rPr lang="ru-RU" altLang="en-US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sr-Latn-CS" altLang="en-US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ru-RU" altLang="en-US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1" y="1213157"/>
                <a:ext cx="5410199" cy="1015663"/>
              </a:xfrm>
              <a:prstGeom prst="rect">
                <a:avLst/>
              </a:prstGeom>
              <a:blipFill rotWithShape="0">
                <a:blip r:embed="rId3"/>
                <a:stretch>
                  <a:fillRect l="-1240" t="-2994" b="-9581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17"/>
              <p:cNvSpPr txBox="1">
                <a:spLocks noChangeArrowheads="1"/>
              </p:cNvSpPr>
              <p:nvPr/>
            </p:nvSpPr>
            <p:spPr bwMode="auto">
              <a:xfrm>
                <a:off x="6451917" y="1213157"/>
                <a:ext cx="4932363" cy="2438553"/>
              </a:xfrm>
              <a:prstGeom prst="rect">
                <a:avLst/>
              </a:prstGeom>
              <a:solidFill>
                <a:srgbClr val="CCECFF"/>
              </a:solidFill>
              <a:ln w="9525" algn="ctr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sr-Latn-CS" altLang="en-US" sz="2000" dirty="0" smtClean="0"/>
                  <a:t>Da bi </a:t>
                </a:r>
                <a14:m>
                  <m:oMath xmlns:m="http://schemas.openxmlformats.org/officeDocument/2006/math">
                    <m:r>
                      <a:rPr lang="el-GR" altLang="en-US" sz="2000" i="1" dirty="0" smtClean="0">
                        <a:latin typeface="Cambria Math" panose="02040503050406030204" pitchFamily="18" charset="0"/>
                      </a:rPr>
                      <m:t>𝜓</m:t>
                    </m:r>
                    <m:r>
                      <m:rPr>
                        <m:sty m:val="p"/>
                      </m:rPr>
                      <a:rPr lang="sr-Latn-CS" altLang="en-US" sz="2000" i="0" baseline="-25000" dirty="0">
                        <a:latin typeface="Cambria Math" panose="02040503050406030204" pitchFamily="18" charset="0"/>
                      </a:rPr>
                      <m:t>WKB</m:t>
                    </m:r>
                    <m:r>
                      <a:rPr lang="sr-Latn-CS" altLang="en-US" sz="2000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Latn-CS" altLang="en-US" sz="2000" dirty="0"/>
                  <a:t>bila jednoznačna funkcija od </a:t>
                </a:r>
                <a:r>
                  <a:rPr lang="sr-Latn-CS" altLang="en-US" sz="2000" i="1" dirty="0">
                    <a:latin typeface="Times New Roman" panose="02020603050405020304" pitchFamily="18" charset="0"/>
                  </a:rPr>
                  <a:t>x</a:t>
                </a:r>
                <a:r>
                  <a:rPr lang="sr-Latn-CS" altLang="en-US" sz="2000" dirty="0"/>
                  <a:t> (</a:t>
                </a:r>
                <a:r>
                  <a:rPr lang="sr-Latn-CS" altLang="en-US" sz="2000" dirty="0" smtClean="0"/>
                  <a:t>gr</a:t>
                </a:r>
                <a:r>
                  <a:rPr lang="en-US" altLang="en-US" sz="2000" dirty="0" smtClean="0"/>
                  <a:t>.</a:t>
                </a:r>
                <a:r>
                  <a:rPr lang="sr-Latn-CS" altLang="en-US" sz="2000" dirty="0" smtClean="0"/>
                  <a:t> uslovi) </a:t>
                </a:r>
                <a:r>
                  <a:rPr lang="sr-Latn-CS" altLang="en-US" sz="2000" dirty="0"/>
                  <a:t>mora biti </a:t>
                </a: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ru-RU" altLang="en-US" sz="2000" i="1" dirty="0">
                        <a:latin typeface="Times New Roman" panose="02020603050405020304" pitchFamily="18" charset="0"/>
                      </a:rPr>
                      <m:t>ћ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CS" altLang="en-US" sz="2000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altLang="en-US" sz="2000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sr-Latn-CS" altLang="en-US" sz="20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sr-Latn-CS" altLang="en-US" sz="2000" dirty="0"/>
                  <a:t>, tj</a:t>
                </a:r>
                <a:r>
                  <a:rPr lang="sr-Latn-CS" altLang="en-US" sz="2000" dirty="0" smtClean="0"/>
                  <a:t>.</a:t>
                </a:r>
                <a:endParaRPr lang="en-US" altLang="en-US" sz="2000" dirty="0"/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altLang="en-US" sz="20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en-US" sz="20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altLang="en-US" sz="200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d</m:t>
                          </m:r>
                          <m:r>
                            <a:rPr lang="en-US" altLang="en-US" sz="20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𝑥</m:t>
                          </m:r>
                        </m:e>
                      </m:nary>
                      <m:r>
                        <a:rPr lang="en-US" altLang="en-US" sz="20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d>
                        <m:d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𝑛</m:t>
                          </m:r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sr-Latn-RS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,</m:t>
                      </m:r>
                    </m:oMath>
                  </m:oMathPara>
                </a14:m>
                <a:endParaRPr lang="sr-Latn-CS" altLang="en-US" sz="2000" dirty="0"/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sr-Latn-CS" altLang="en-US" sz="2000" dirty="0"/>
                  <a:t>gde </a:t>
                </a:r>
                <a:r>
                  <a:rPr lang="sr-Latn-CS" altLang="en-US" sz="2000" dirty="0" smtClean="0"/>
                  <a:t>je</a:t>
                </a:r>
                <a:r>
                  <a:rPr lang="en-US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2000" dirty="0" smtClean="0"/>
                  <a:t> </a:t>
                </a:r>
                <a:r>
                  <a:rPr lang="en-US" altLang="en-US" sz="2000" dirty="0" err="1" smtClean="0"/>
                  <a:t>promena</a:t>
                </a:r>
                <a:r>
                  <a:rPr lang="en-US" altLang="en-US" sz="2000" dirty="0" smtClean="0"/>
                  <a:t> faze </a:t>
                </a:r>
                <a:r>
                  <a:rPr lang="en-US" altLang="en-US" sz="2000" dirty="0" err="1" smtClean="0"/>
                  <a:t>funkcije</a:t>
                </a:r>
                <a:r>
                  <a:rPr lang="en-US" altLang="en-US" sz="2000" dirty="0" smtClean="0"/>
                  <a:t> </a:t>
                </a:r>
                <a:r>
                  <a:rPr lang="en-US" altLang="en-US" sz="2000" dirty="0" err="1" smtClean="0"/>
                  <a:t>zbog</a:t>
                </a:r>
                <a:r>
                  <a:rPr lang="en-US" altLang="en-US" sz="2000" dirty="0" smtClean="0"/>
                  <a:t> </a:t>
                </a:r>
                <a:r>
                  <a:rPr lang="en-US" altLang="en-US" sz="2000" dirty="0" err="1" smtClean="0"/>
                  <a:t>refleksije</a:t>
                </a:r>
                <a:r>
                  <a:rPr lang="en-US" altLang="en-US" sz="2000" dirty="0" smtClean="0"/>
                  <a:t> u </a:t>
                </a:r>
                <a:r>
                  <a:rPr lang="en-US" altLang="en-US" sz="2000" dirty="0" err="1" smtClean="0"/>
                  <a:t>povratnim</a:t>
                </a:r>
                <a:r>
                  <a:rPr lang="en-US" altLang="en-US" sz="2000" dirty="0" smtClean="0"/>
                  <a:t> ta</a:t>
                </a:r>
                <a:r>
                  <a:rPr lang="sr-Latn-RS" altLang="en-US" sz="2000" dirty="0" smtClean="0"/>
                  <a:t>č</a:t>
                </a:r>
                <a:r>
                  <a:rPr lang="en-US" altLang="en-US" sz="2000" dirty="0" err="1" smtClean="0"/>
                  <a:t>kama</a:t>
                </a:r>
                <a:r>
                  <a:rPr lang="en-US" altLang="en-US" sz="2000" dirty="0" smtClean="0"/>
                  <a:t>, a</a:t>
                </a:r>
                <a:r>
                  <a:rPr lang="sr-Latn-CS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l-GR" altLang="en-US" sz="2000" i="1" dirty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sr-Latn-CS" altLang="en-US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altLang="en-US" sz="2000" i="1" dirty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sr-Latn-CS" altLang="en-US" sz="2000" i="1" dirty="0">
                        <a:latin typeface="Cambria Math" panose="02040503050406030204" pitchFamily="18" charset="0"/>
                      </a:rPr>
                      <m:t>/(</m:t>
                    </m:r>
                    <m:r>
                      <a:rPr lang="el-GR" altLang="en-US" sz="2000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sr-Latn-CS" altLang="en-US" sz="2000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sr-Latn-CS" altLang="en-US" sz="20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sr-Latn-CS" altLang="en-US" sz="2000" dirty="0"/>
                  <a:t>tzv. </a:t>
                </a:r>
                <a:r>
                  <a:rPr lang="sr-Latn-CS" altLang="en-US" sz="2000" dirty="0">
                    <a:solidFill>
                      <a:srgbClr val="0070C0"/>
                    </a:solidFill>
                  </a:rPr>
                  <a:t>Maslovljev indeks</a:t>
                </a:r>
                <a:r>
                  <a:rPr lang="sr-Latn-CS" altLang="en-US" sz="2000" dirty="0"/>
                  <a:t>.</a:t>
                </a:r>
                <a:endParaRPr lang="el-GR" altLang="en-US" sz="2000" dirty="0"/>
              </a:p>
            </p:txBody>
          </p:sp>
        </mc:Choice>
        <mc:Fallback xmlns="">
          <p:sp>
            <p:nvSpPr>
              <p:cNvPr id="19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51917" y="1213157"/>
                <a:ext cx="4932363" cy="2438553"/>
              </a:xfrm>
              <a:prstGeom prst="rect">
                <a:avLst/>
              </a:prstGeom>
              <a:blipFill rotWithShape="0">
                <a:blip r:embed="rId4"/>
                <a:stretch>
                  <a:fillRect l="-1235" t="-1250" r="-494" b="-3750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565" y="3873366"/>
            <a:ext cx="4572235" cy="260363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5"/>
              <p:cNvSpPr txBox="1">
                <a:spLocks noChangeArrowheads="1"/>
              </p:cNvSpPr>
              <p:nvPr/>
            </p:nvSpPr>
            <p:spPr bwMode="auto">
              <a:xfrm>
                <a:off x="827314" y="2590800"/>
                <a:ext cx="5421086" cy="195181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  <a:extLst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Polazi se od talasne funkcije u obliku</a:t>
                </a:r>
                <a:endParaRPr lang="en-US" altLang="en-US" sz="2000" i="1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RS" alt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)/ℏ</m:t>
                          </m:r>
                        </m:sup>
                      </m:sSup>
                    </m:oMath>
                  </m:oMathPara>
                </a14:m>
                <a:endParaRPr lang="en-US" altLang="en-US" sz="2000" b="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 zatim se zamenom u Šredingerovu </a:t>
                </a:r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jednačinu </a:t>
                </a:r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dobija jednačina za </a:t>
                </a:r>
                <a:r>
                  <a:rPr lang="sr-Latn-CS" altLang="en-US" sz="2000" u="sng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fazu</a:t>
                </a:r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l-GR" altLang="en-US" sz="2000" i="1" dirty="0">
                    <a:latin typeface="Times New Roman" panose="02020603050405020304" pitchFamily="18" charset="0"/>
                  </a:rPr>
                  <a:t>σ</a:t>
                </a:r>
                <a:r>
                  <a:rPr lang="sr-Latn-CS" altLang="en-US" sz="2000" dirty="0">
                    <a:latin typeface="Times New Roman" panose="02020603050405020304" pitchFamily="18" charset="0"/>
                  </a:rPr>
                  <a:t>(</a:t>
                </a:r>
                <a:r>
                  <a:rPr lang="sr-Latn-CS" altLang="en-US" sz="2000" i="1" dirty="0">
                    <a:latin typeface="Times New Roman" panose="02020603050405020304" pitchFamily="18" charset="0"/>
                  </a:rPr>
                  <a:t>x</a:t>
                </a:r>
                <a:r>
                  <a:rPr lang="sr-Latn-CS" altLang="en-US" sz="2000" dirty="0" smtClean="0">
                    <a:latin typeface="Times New Roman" panose="02020603050405020304" pitchFamily="18" charset="0"/>
                  </a:rPr>
                  <a:t>)</a:t>
                </a:r>
                <a:r>
                  <a:rPr lang="en-US" altLang="en-US" sz="2000" dirty="0" smtClean="0"/>
                  <a:t>, </a:t>
                </a:r>
                <a:r>
                  <a:rPr lang="en-US" altLang="en-US" sz="2000" dirty="0" err="1" smtClean="0"/>
                  <a:t>koja</a:t>
                </a:r>
                <a:r>
                  <a:rPr lang="en-US" altLang="en-US" sz="2000" dirty="0" smtClean="0"/>
                  <a:t> </a:t>
                </a:r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se </a:t>
                </a:r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zatim razvija u stepeni red po </a:t>
                </a:r>
                <a:r>
                  <a:rPr lang="ru-RU" altLang="en-US" sz="2000" i="1" dirty="0" smtClean="0">
                    <a:latin typeface="Times New Roman" panose="02020603050405020304" pitchFamily="18" charset="0"/>
                  </a:rPr>
                  <a:t>ћ</a:t>
                </a:r>
                <a:r>
                  <a:rPr lang="en-U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ru-RU" altLang="en-US" sz="2000" u="sng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314" y="2590800"/>
                <a:ext cx="5421086" cy="1951816"/>
              </a:xfrm>
              <a:prstGeom prst="rect">
                <a:avLst/>
              </a:prstGeom>
              <a:blipFill rotWithShape="0">
                <a:blip r:embed="rId6"/>
                <a:stretch>
                  <a:fillRect l="-1121" t="-1238" r="-2354" b="-4334"/>
                </a:stretch>
              </a:blipFill>
              <a:ln w="19050">
                <a:solidFill>
                  <a:schemeClr val="tx1"/>
                </a:solidFill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38200" y="4724400"/>
                <a:ext cx="5562600" cy="1435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</a:t>
                </a:r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odeći član u razvoju je </a:t>
                </a:r>
                <a:r>
                  <a:rPr lang="sr-Latn-CS" altLang="en-US" sz="2000" u="sng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integral </a:t>
                </a:r>
                <a:r>
                  <a:rPr lang="sr-Latn-CS" altLang="en-US" sz="2000" u="sng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dejstva</a:t>
                </a:r>
                <a:endParaRPr lang="en-US" altLang="en-US" sz="2000" u="sng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000" dirty="0" smtClean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=±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=±</m:t>
                    </m:r>
                    <m:nary>
                      <m:naryPr>
                        <m:chr m:val="∮"/>
                        <m:limLoc m:val="undOvr"/>
                        <m:subHide m:val="on"/>
                        <m:supHide m:val="on"/>
                        <m:ctrlPr>
                          <a:rPr lang="en-US" altLang="en-US" sz="20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altLang="en-US" sz="200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d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</m:nary>
                  </m:oMath>
                </a14:m>
                <a:r>
                  <a:rPr lang="en-US" altLang="en-US" sz="2000" b="0" i="1" dirty="0" smtClean="0">
                    <a:latin typeface="Cambria Math" panose="02040503050406030204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altLang="en-US" sz="2000" b="0" dirty="0" smtClean="0">
                    <a:ea typeface="Tahoma" panose="020B0604030504040204" pitchFamily="34" charset="0"/>
                    <a:cs typeface="Tahoma" panose="020B0604030504040204" pitchFamily="34" charset="0"/>
                  </a:rPr>
                  <a:t>	 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𝑝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𝑚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𝐸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𝑉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))</m:t>
                        </m:r>
                      </m:e>
                    </m:rad>
                  </m:oMath>
                </a14:m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724400"/>
                <a:ext cx="5562600" cy="1435971"/>
              </a:xfrm>
              <a:prstGeom prst="rect">
                <a:avLst/>
              </a:prstGeom>
              <a:blipFill rotWithShape="0">
                <a:blip r:embed="rId7"/>
                <a:stretch>
                  <a:fillRect l="-1206" t="-11864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 flipH="1">
                <a:off x="5314950" y="5334000"/>
                <a:ext cx="21717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RS" dirty="0" smtClean="0"/>
                  <a:t>T. funkcije </a:t>
                </a:r>
                <a14:m>
                  <m:oMath xmlns:m="http://schemas.openxmlformats.org/officeDocument/2006/math">
                    <m:r>
                      <a:rPr lang="el-GR" altLang="en-US" i="1" dirty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sr-Latn-RS" dirty="0" smtClean="0"/>
                  <a:t> i </a:t>
                </a:r>
                <a14:m>
                  <m:oMath xmlns:m="http://schemas.openxmlformats.org/officeDocument/2006/math">
                    <m:r>
                      <a:rPr lang="el-GR" altLang="en-US" i="1" dirty="0">
                        <a:latin typeface="Cambria Math" panose="02040503050406030204" pitchFamily="18" charset="0"/>
                      </a:rPr>
                      <m:t>𝜓</m:t>
                    </m:r>
                    <m:r>
                      <m:rPr>
                        <m:sty m:val="p"/>
                      </m:rPr>
                      <a:rPr lang="sr-Latn-CS" altLang="en-US" baseline="-25000" dirty="0">
                        <a:latin typeface="Cambria Math" panose="02040503050406030204" pitchFamily="18" charset="0"/>
                      </a:rPr>
                      <m:t>WKB</m:t>
                    </m:r>
                    <m:r>
                      <a:rPr lang="sr-Latn-CS" altLang="en-US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Latn-RS" dirty="0" smtClean="0"/>
                  <a:t> stac. </a:t>
                </a:r>
                <a:r>
                  <a:rPr lang="sr-Latn-RS" dirty="0"/>
                  <a:t>s</a:t>
                </a:r>
                <a:r>
                  <a:rPr lang="sr-Latn-RS" dirty="0" smtClean="0"/>
                  <a:t>tanja </a:t>
                </a:r>
                <a14:m>
                  <m:oMath xmlns:m="http://schemas.openxmlformats.org/officeDocument/2006/math">
                    <m:r>
                      <a:rPr lang="sr-Latn-R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sr-Latn-R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RS" i="1" dirty="0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sr-Latn-RS" dirty="0" smtClean="0"/>
                  <a:t> LHO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314950" y="5334000"/>
                <a:ext cx="2171700" cy="923330"/>
              </a:xfrm>
              <a:prstGeom prst="rect">
                <a:avLst/>
              </a:prstGeom>
              <a:blipFill rotWithShape="0">
                <a:blip r:embed="rId8"/>
                <a:stretch>
                  <a:fillRect l="-2528" t="-3311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851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3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395605"/>
            <a:ext cx="10515600" cy="6627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sr-Latn-RS" altLang="en-US" sz="32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Semiklasičn</a:t>
            </a:r>
            <a:r>
              <a:rPr lang="en-US" altLang="en-US" sz="32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sr-Latn-RS" altLang="en-US" sz="32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metodi</a:t>
            </a:r>
            <a:r>
              <a:rPr lang="sr-Latn-RS" altLang="en-US" sz="32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sr-Latn-R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EBK (torus) kvantizacija</a:t>
            </a:r>
            <a:endParaRPr lang="sr-Latn-RS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"/>
              <p:cNvSpPr txBox="1">
                <a:spLocks noChangeArrowheads="1"/>
              </p:cNvSpPr>
              <p:nvPr/>
            </p:nvSpPr>
            <p:spPr bwMode="auto">
              <a:xfrm>
                <a:off x="862148" y="1120914"/>
                <a:ext cx="1033925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en-US" sz="2000" u="sng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Se</a:t>
                </a:r>
                <a:r>
                  <a:rPr lang="sr-Latn-CS" altLang="en-US" sz="2000" u="sng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parabil</a:t>
                </a:r>
                <a:r>
                  <a:rPr lang="en-US" altLang="en-US" sz="2000" u="sng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an</a:t>
                </a:r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sistem sa </a:t>
                </a:r>
                <a14:m>
                  <m:oMath xmlns:m="http://schemas.openxmlformats.org/officeDocument/2006/math">
                    <m:r>
                      <a:rPr lang="sr-Latn-CS" altLang="en-US" sz="20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𝑁</m:t>
                    </m:r>
                  </m:oMath>
                </a14:m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st. slobode</a:t>
                </a:r>
                <a:r>
                  <a:rPr lang="en-U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en-U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20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Razla</a:t>
                </a:r>
                <a:r>
                  <a:rPr lang="sr-Latn-R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ž</a:t>
                </a:r>
                <a:r>
                  <a:rPr lang="en-U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 se na</a:t>
                </a: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𝑁</m:t>
                    </m:r>
                  </m:oMath>
                </a14:m>
                <a:r>
                  <a:rPr lang="en-U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1D</a:t>
                </a:r>
                <a:r>
                  <a:rPr lang="en-U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</a:t>
                </a:r>
                <a:r>
                  <a:rPr lang="en-US" altLang="en-US" sz="20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sistema</a:t>
                </a:r>
                <a:r>
                  <a:rPr lang="en-U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– </a:t>
                </a:r>
                <a:r>
                  <a:rPr lang="en-US" altLang="en-US" sz="20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primenljiv</a:t>
                </a:r>
                <a:r>
                  <a:rPr lang="en-U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WKB </a:t>
                </a:r>
                <a:r>
                  <a:rPr lang="en-US" altLang="en-US" sz="20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metod</a:t>
                </a:r>
                <a:r>
                  <a:rPr lang="en-U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ru-RU" altLang="en-US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2148" y="1120914"/>
                <a:ext cx="10339251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590" t="-9091" r="-354" b="-257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6"/>
              <p:cNvSpPr txBox="1">
                <a:spLocks noChangeArrowheads="1"/>
              </p:cNvSpPr>
              <p:nvPr/>
            </p:nvSpPr>
            <p:spPr bwMode="auto">
              <a:xfrm>
                <a:off x="838200" y="2108537"/>
                <a:ext cx="10363200" cy="1015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sr-Latn-R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U oba slučaja </a:t>
                </a:r>
                <a:r>
                  <a:rPr lang="sr-Latn-RS" altLang="en-US" sz="2000" dirty="0">
                    <a:solidFill>
                      <a:srgbClr val="33339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</a:t>
                </a:r>
                <a:r>
                  <a:rPr lang="sr-Latn-CS" altLang="en-US" sz="2000" dirty="0" smtClean="0">
                    <a:solidFill>
                      <a:srgbClr val="33339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rajektorije</a:t>
                </a:r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leže </a:t>
                </a:r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 nekom </a:t>
                </a:r>
                <a14:m>
                  <m:oMath xmlns:m="http://schemas.openxmlformats.org/officeDocument/2006/math">
                    <m:r>
                      <a:rPr lang="sr-Latn-CS" altLang="en-U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𝑁</m:t>
                    </m:r>
                  </m:oMath>
                </a14:m>
                <a:r>
                  <a:rPr lang="sr-Latn-CS" altLang="en-US" sz="20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</a:t>
                </a:r>
                <a:r>
                  <a:rPr lang="sr-Latn-CS" altLang="en-US" sz="2000" dirty="0" smtClean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dim. (invarijantnom</a:t>
                </a:r>
                <a:r>
                  <a:rPr lang="sr-Latn-CS" altLang="en-US" sz="20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torusu </a:t>
                </a:r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u </a:t>
                </a:r>
                <a14:m>
                  <m:oMath xmlns:m="http://schemas.openxmlformats.org/officeDocument/2006/math">
                    <m:r>
                      <a:rPr lang="sr-Latn-CS" altLang="en-US" sz="20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  <m:r>
                      <a:rPr lang="sr-Latn-CS" altLang="en-US" sz="20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𝑁</m:t>
                    </m:r>
                  </m:oMath>
                </a14:m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</a:t>
                </a:r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</a:t>
                </a:r>
                <a:r>
                  <a:rPr lang="en-U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m.</a:t>
                </a:r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faznom prostoru, a dinamiku je pogodno opisati pomoću varijabli ugao-dejstvo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r-Latn-CS" altLang="en-US" sz="2000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l-GR" altLang="en-US" sz="20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𝜃</m:t>
                        </m:r>
                        <m:r>
                          <a:rPr lang="sr-Latn-CS" altLang="en-US" sz="2000" i="1" baseline="-25000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𝑖</m:t>
                        </m:r>
                        <m:r>
                          <a:rPr lang="sr-Latn-RS" altLang="en-US" sz="20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sr-Latn-CS" altLang="en-US" sz="20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𝐼</m:t>
                        </m:r>
                        <m:r>
                          <a:rPr lang="sr-Latn-CS" altLang="en-US" sz="2000" i="1" baseline="-25000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𝑖</m:t>
                        </m:r>
                      </m:e>
                    </m:d>
                    <m:r>
                      <a:rPr lang="en-US" altLang="en-US" sz="20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𝑖</m:t>
                    </m:r>
                    <m:r>
                      <a:rPr lang="sr-Latn-CS" altLang="en-US" sz="2000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=1, …, </m:t>
                    </m:r>
                    <m:r>
                      <a:rPr lang="sr-Latn-CS" altLang="en-US" sz="2000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𝑁</m:t>
                    </m:r>
                  </m:oMath>
                </a14:m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koje su pridružene nezavisnim konturama </a:t>
                </a:r>
                <a14:m>
                  <m:oMath xmlns:m="http://schemas.openxmlformats.org/officeDocument/2006/math">
                    <m:r>
                      <a:rPr lang="sr-Latn-CS" altLang="en-US" sz="20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𝑐</m:t>
                    </m:r>
                    <m:r>
                      <a:rPr lang="sr-Latn-CS" altLang="en-US" sz="2000" i="1" baseline="-25000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𝑖</m:t>
                    </m:r>
                    <m:r>
                      <a:rPr lang="sr-Latn-CS" altLang="en-US" sz="2000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torusa.</a:t>
                </a:r>
                <a:endParaRPr lang="ru-RU" altLang="en-US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2108537"/>
                <a:ext cx="10363200" cy="1015663"/>
              </a:xfrm>
              <a:prstGeom prst="rect">
                <a:avLst/>
              </a:prstGeom>
              <a:blipFill rotWithShape="0">
                <a:blip r:embed="rId4"/>
                <a:stretch>
                  <a:fillRect l="-647" t="-3593" r="-118" b="-95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9"/>
              <p:cNvSpPr txBox="1">
                <a:spLocks noChangeArrowheads="1"/>
              </p:cNvSpPr>
              <p:nvPr/>
            </p:nvSpPr>
            <p:spPr bwMode="auto">
              <a:xfrm>
                <a:off x="5486400" y="3429000"/>
                <a:ext cx="5714999" cy="1702389"/>
              </a:xfrm>
              <a:prstGeom prst="rect">
                <a:avLst/>
              </a:prstGeom>
              <a:solidFill>
                <a:srgbClr val="CCECFF"/>
              </a:solidFill>
              <a:ln>
                <a:noFill/>
              </a:ln>
              <a:effectLst/>
              <a:extLst/>
            </p:spPr>
            <p:txBody>
              <a:bodyPr wrap="square">
                <a:spAutoFit/>
              </a:bodyPr>
              <a:lstStyle/>
              <a:p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EBK (Ajnštajn-Briluen-Keler) kvantni uslovi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sr-Latn-R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r-Latn-R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sr-Latn-R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hr m:val="∮"/>
                          <m:limLoc m:val="undOvr"/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sr-Latn-R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altLang="en-US" sz="2000" b="1" i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𝐩</m:t>
                          </m:r>
                          <m:r>
                            <a:rPr lang="sr-Latn-RS" altLang="en-US" sz="2000" b="0" i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sr-Latn-RS" altLang="en-US" sz="20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sr-Latn-RS" altLang="en-US" sz="2000" b="0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sr-Latn-RS" altLang="en-US" sz="20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𝑁</m:t>
                              </m:r>
                            </m:sup>
                          </m:sSup>
                          <m:r>
                            <a:rPr lang="sr-Latn-RS" altLang="en-US" sz="2000" b="1" i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𝐫</m:t>
                          </m:r>
                        </m:e>
                      </m:nary>
                      <m:r>
                        <a:rPr lang="en-US" altLang="en-US" sz="2000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ru-RU" altLang="en-US" sz="2000" i="1" dirty="0">
                          <a:latin typeface="Times New Roman" panose="02020603050405020304" pitchFamily="18" charset="0"/>
                        </a:rPr>
                        <m:t>ћ</m:t>
                      </m:r>
                      <m:d>
                        <m:dPr>
                          <m:ctrlPr>
                            <a:rPr lang="en-US" altLang="en-US" sz="20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00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altLang="en-US" sz="20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sr-Latn-RS" altLang="en-US" sz="20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en-US" sz="20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sr-Latn-RS" alt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sr-Latn-RS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,  </m:t>
                      </m:r>
                      <m:r>
                        <a:rPr lang="sr-Latn-RS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𝑖</m:t>
                      </m:r>
                      <m:r>
                        <a:rPr lang="sr-Latn-RS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=1,…,</m:t>
                      </m:r>
                      <m:r>
                        <a:rPr lang="sr-Latn-RS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𝑁</m:t>
                      </m:r>
                      <m:r>
                        <a:rPr lang="sr-Latn-RS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sr-Latn-RS" altLang="en-US" sz="2000" b="0" dirty="0" smtClean="0">
                  <a:latin typeface="Tahoma" panose="020B0604030504040204" pitchFamily="34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  <a:p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Kvantovane energije: </a:t>
                </a:r>
                <a14:m>
                  <m:oMath xmlns:m="http://schemas.openxmlformats.org/officeDocument/2006/math">
                    <m:r>
                      <a:rPr lang="sr-Latn-CS" altLang="en-US" sz="20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𝐸</m:t>
                    </m:r>
                    <m:r>
                      <a:rPr lang="sr-Latn-CS" altLang="en-US" sz="20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sr-Latn-CS" altLang="en-US" sz="20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𝐻</m:t>
                    </m:r>
                    <m:r>
                      <a:rPr lang="sr-Latn-CS" altLang="en-US" sz="20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sr-Latn-R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Latn-R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sr-Latn-R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r-Latn-R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sr-Latn-R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sr-Latn-CS" altLang="en-US" sz="20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86400" y="3429000"/>
                <a:ext cx="5714999" cy="1702389"/>
              </a:xfrm>
              <a:prstGeom prst="rect">
                <a:avLst/>
              </a:prstGeom>
              <a:blipFill rotWithShape="0">
                <a:blip r:embed="rId5"/>
                <a:stretch>
                  <a:fillRect l="-1067" t="-2151" b="-5018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14"/>
              <p:cNvSpPr txBox="1">
                <a:spLocks noChangeArrowheads="1"/>
              </p:cNvSpPr>
              <p:nvPr/>
            </p:nvSpPr>
            <p:spPr bwMode="auto">
              <a:xfrm>
                <a:off x="5486400" y="5410383"/>
                <a:ext cx="5714999" cy="784830"/>
              </a:xfrm>
              <a:prstGeom prst="rect">
                <a:avLst/>
              </a:prstGeom>
              <a:noFill/>
              <a:ln w="19050" algn="ctr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bg2">
                        <a:alpha val="14999"/>
                      </a:schemeClr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sr-Latn-CS" altLang="en-US" sz="20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integral kretanja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sr-Latn-R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sr-Latn-CS" altLang="en-US" sz="20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altLang="en-US" sz="20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↔ </a:t>
                </a:r>
                <a:r>
                  <a:rPr lang="sr-Latn-CS" altLang="en-US" sz="20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dobar kvantni </a:t>
                </a:r>
                <a:r>
                  <a:rPr lang="sr-Latn-CS" altLang="en-US" sz="20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broj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sr-Latn-RS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</m:e>
                      <m:sub>
                        <m:r>
                          <a:rPr lang="sr-Latn-RS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sr-Latn-CS" altLang="en-US" sz="20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endParaRPr lang="en-US" altLang="en-US" sz="20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spcAft>
                    <a:spcPts val="600"/>
                  </a:spcAft>
                </a:pPr>
                <a:r>
                  <a:rPr lang="sr-Latn-CS" altLang="en-US" sz="20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invarijantni </a:t>
                </a:r>
                <a:r>
                  <a:rPr lang="sr-Latn-CS" altLang="en-US" sz="20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torus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Σ</m:t>
                    </m:r>
                  </m:oMath>
                </a14:m>
                <a:r>
                  <a:rPr lang="sr-Latn-CS" altLang="en-US" sz="20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altLang="en-US" sz="20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↔</a:t>
                </a:r>
                <a:r>
                  <a:rPr lang="sr-Latn-CS" altLang="en-US" sz="20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stacionarno </a:t>
                </a:r>
                <a:r>
                  <a:rPr lang="sr-Latn-CS" altLang="en-US" sz="20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stanje (</a:t>
                </a:r>
                <a14:m>
                  <m:oMath xmlns:m="http://schemas.openxmlformats.org/officeDocument/2006/math">
                    <m:r>
                      <a:rPr lang="sr-Cyrl-RS" alt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lang="sr-Latn-CS" altLang="en-US" sz="20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endParaRPr lang="en-US" altLang="en-US" sz="20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86400" y="5410383"/>
                <a:ext cx="5714999" cy="784830"/>
              </a:xfrm>
              <a:prstGeom prst="rect">
                <a:avLst/>
              </a:prstGeom>
              <a:blipFill rotWithShape="0">
                <a:blip r:embed="rId6"/>
                <a:stretch>
                  <a:fillRect t="-3817" b="-11450"/>
                </a:stretch>
              </a:blipFill>
              <a:ln w="19050" algn="ctr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>
                        <a:alpha val="14999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6"/>
              <p:cNvSpPr txBox="1">
                <a:spLocks noChangeArrowheads="1"/>
              </p:cNvSpPr>
              <p:nvPr/>
            </p:nvSpPr>
            <p:spPr bwMode="auto">
              <a:xfrm>
                <a:off x="838199" y="1600200"/>
                <a:ext cx="1059180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sr-Latn-CS" altLang="en-US" sz="2000" u="sng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Integrabilan</a:t>
                </a:r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sistem sa </a:t>
                </a:r>
                <a14:m>
                  <m:oMath xmlns:m="http://schemas.openxmlformats.org/officeDocument/2006/math">
                    <m:r>
                      <a:rPr lang="sr-Latn-CS" altLang="en-US" sz="20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𝑁</m:t>
                    </m:r>
                    <m:r>
                      <a:rPr lang="sr-Latn-CS" altLang="en-US" sz="20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st. slobode: </a:t>
                </a:r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</a:t>
                </a:r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ma </a:t>
                </a:r>
                <a14:m>
                  <m:oMath xmlns:m="http://schemas.openxmlformats.org/officeDocument/2006/math">
                    <m:r>
                      <a:rPr lang="sr-Latn-CS" altLang="en-US" sz="20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𝑁</m:t>
                    </m:r>
                    <m:r>
                      <a:rPr lang="sr-Latn-CS" altLang="en-US" sz="20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nezavisnih integrala kretanja </a:t>
                </a:r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u </a:t>
                </a:r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involuciji </a:t>
                </a:r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(PZ=0).</a:t>
                </a:r>
              </a:p>
            </p:txBody>
          </p:sp>
        </mc:Choice>
        <mc:Fallback xmlns="">
          <p:sp>
            <p:nvSpPr>
              <p:cNvPr id="11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199" y="1600200"/>
                <a:ext cx="10591801" cy="400110"/>
              </a:xfrm>
              <a:prstGeom prst="rect">
                <a:avLst/>
              </a:prstGeom>
              <a:blipFill rotWithShape="0">
                <a:blip r:embed="rId7"/>
                <a:stretch>
                  <a:fillRect l="-575" t="-9231" r="-403" b="-261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 preferRelativeResize="0"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3" y="3323041"/>
            <a:ext cx="3211233" cy="2209914"/>
          </a:xfrm>
          <a:prstGeom prst="rect">
            <a:avLst/>
          </a:prstGeom>
        </p:spPr>
      </p:pic>
      <p:pic>
        <p:nvPicPr>
          <p:cNvPr id="7" name="Picture 6"/>
          <p:cNvPicPr preferRelativeResize="0"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307297"/>
            <a:ext cx="3333921" cy="22414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4509" y="5525869"/>
            <a:ext cx="391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err="1" smtClean="0">
                <a:solidFill>
                  <a:srgbClr val="333399"/>
                </a:solidFill>
              </a:rPr>
              <a:t>K</a:t>
            </a:r>
            <a:r>
              <a:rPr lang="en-US" dirty="0" err="1" smtClean="0">
                <a:solidFill>
                  <a:srgbClr val="333399"/>
                </a:solidFill>
              </a:rPr>
              <a:t>vantuje</a:t>
            </a:r>
            <a:r>
              <a:rPr lang="en-US" dirty="0" smtClean="0">
                <a:solidFill>
                  <a:srgbClr val="333399"/>
                </a:solidFill>
              </a:rPr>
              <a:t> se </a:t>
            </a:r>
            <a:r>
              <a:rPr lang="en-US" dirty="0" err="1" smtClean="0">
                <a:solidFill>
                  <a:srgbClr val="333399"/>
                </a:solidFill>
              </a:rPr>
              <a:t>dejstvo</a:t>
            </a:r>
            <a:r>
              <a:rPr lang="en-US" dirty="0" smtClean="0">
                <a:solidFill>
                  <a:srgbClr val="333399"/>
                </a:solidFill>
              </a:rPr>
              <a:t> du</a:t>
            </a:r>
            <a:r>
              <a:rPr lang="sr-Latn-RS" dirty="0" smtClean="0">
                <a:solidFill>
                  <a:srgbClr val="333399"/>
                </a:solidFill>
              </a:rPr>
              <a:t>ž invarijantnih kontura torusa, a ne duž trajektorije.</a:t>
            </a:r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4236719" y="4876800"/>
            <a:ext cx="487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77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 animBg="1"/>
      <p:bldP spid="11" grpId="0"/>
      <p:bldP spid="8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395605"/>
            <a:ext cx="10515600" cy="6627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Neintegrabilni</a:t>
            </a:r>
            <a:r>
              <a:rPr 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sistemi</a:t>
            </a:r>
            <a:endParaRPr lang="sr-Latn-RS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6"/>
              <p:cNvSpPr txBox="1">
                <a:spLocks noChangeArrowheads="1"/>
              </p:cNvSpPr>
              <p:nvPr/>
            </p:nvSpPr>
            <p:spPr bwMode="auto">
              <a:xfrm>
                <a:off x="838200" y="3707249"/>
                <a:ext cx="10515600" cy="1323439"/>
              </a:xfrm>
              <a:prstGeom prst="rect">
                <a:avLst/>
              </a:prstGeom>
              <a:solidFill>
                <a:srgbClr val="CCECFF"/>
              </a:solidFill>
              <a:ln w="19050">
                <a:noFill/>
              </a:ln>
              <a:effectLst/>
              <a:extLst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sr-Latn-R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Neka 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sr-Latn-RS" altLang="en-US" sz="2000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𝐻</m:t>
                        </m:r>
                      </m:e>
                      <m:sub>
                        <m:r>
                          <a:rPr lang="sr-Latn-RS" altLang="en-US" sz="2000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sr-Latn-R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sr-Latn-R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Hamiltonijan </a:t>
                </a:r>
                <a:r>
                  <a:rPr lang="sr-Latn-RS" altLang="en-US" sz="2000" u="sng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integrabilnog</a:t>
                </a:r>
                <a:r>
                  <a:rPr lang="sr-Latn-R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sistema,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sr-Latn-RS" altLang="en-US" sz="2000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𝐻</m:t>
                        </m:r>
                      </m:e>
                      <m:sub>
                        <m:r>
                          <a:rPr lang="sr-Latn-RS" altLang="en-US" sz="2000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sr-Latn-R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20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perturbacija</a:t>
                </a:r>
                <a:r>
                  <a:rPr lang="sr-Latn-R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takva </a:t>
                </a:r>
                <a:r>
                  <a:rPr lang="sr-Latn-R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da je </a:t>
                </a:r>
                <a:r>
                  <a:rPr lang="sr-Latn-R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sistem opisan Hamiltonijanom</a:t>
                </a:r>
                <a:endParaRPr lang="en-US" altLang="en-US" sz="20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𝐻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0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𝜖</m:t>
                          </m:r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en-US" sz="20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altLang="en-US" sz="2000" u="sng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</a:t>
                </a:r>
                <a:r>
                  <a:rPr lang="en-US" altLang="en-US" sz="2000" u="sng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eintegrabilan</a:t>
                </a:r>
                <a:r>
                  <a:rPr lang="en-U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20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za</a:t>
                </a:r>
                <a:r>
                  <a:rPr lang="en-U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𝜖</m:t>
                    </m:r>
                    <m:r>
                      <a:rPr lang="en-US" alt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≠0</m:t>
                    </m:r>
                  </m:oMath>
                </a14:m>
                <a:r>
                  <a:rPr lang="en-U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sr-Latn-RS" altLang="en-US" sz="20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3707249"/>
                <a:ext cx="10515600" cy="1323439"/>
              </a:xfrm>
              <a:prstGeom prst="rect">
                <a:avLst/>
              </a:prstGeom>
              <a:blipFill rotWithShape="0">
                <a:blip r:embed="rId3"/>
                <a:stretch>
                  <a:fillRect l="-638" t="-2304" r="-290" b="-7373"/>
                </a:stretch>
              </a:blipFill>
              <a:ln w="19050"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4"/>
              <p:cNvSpPr txBox="1">
                <a:spLocks noChangeArrowheads="1"/>
              </p:cNvSpPr>
              <p:nvPr/>
            </p:nvSpPr>
            <p:spPr bwMode="auto">
              <a:xfrm>
                <a:off x="820784" y="1066800"/>
                <a:ext cx="10456816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en-US" sz="20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Ne</a:t>
                </a:r>
                <a:r>
                  <a:rPr lang="en-US" altLang="en-US" sz="2000" dirty="0" err="1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</a:t>
                </a:r>
                <a:r>
                  <a:rPr lang="sr-Latn-CS" altLang="en-US" sz="20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ntegrabilan</a:t>
                </a:r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sistem sa </a:t>
                </a:r>
                <a14:m>
                  <m:oMath xmlns:m="http://schemas.openxmlformats.org/officeDocument/2006/math">
                    <m:r>
                      <a:rPr lang="sr-Latn-CS" altLang="en-US" sz="2000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𝑁</m:t>
                    </m:r>
                    <m:r>
                      <a:rPr lang="sr-Latn-CS" altLang="en-US" sz="2000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st. slobode: Ima</a:t>
                </a:r>
                <a:r>
                  <a:rPr lang="en-U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2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manje</a:t>
                </a:r>
                <a:r>
                  <a:rPr lang="en-U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od</a:t>
                </a:r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r-Latn-CS" altLang="en-US" sz="2000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𝑁</m:t>
                    </m:r>
                    <m:r>
                      <a:rPr lang="sr-Latn-CS" altLang="en-US" sz="2000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nez</a:t>
                </a:r>
                <a:r>
                  <a:rPr lang="en-U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integrala kretanja u involuc</a:t>
                </a:r>
                <a:r>
                  <a:rPr lang="en-US" altLang="en-US" sz="2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iji</a:t>
                </a:r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altLang="en-US" sz="20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altLang="en-US" sz="20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Kod</a:t>
                </a:r>
                <a:r>
                  <a:rPr lang="en-U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20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njih</a:t>
                </a:r>
                <a:r>
                  <a:rPr lang="en-U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se</a:t>
                </a:r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pored </a:t>
                </a:r>
                <a:r>
                  <a:rPr lang="sr-Latn-CS" altLang="en-US" sz="2000" u="sng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regularnih</a:t>
                </a:r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trajektorija </a:t>
                </a:r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(na inv</a:t>
                </a:r>
                <a:r>
                  <a:rPr lang="en-U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torusu) </a:t>
                </a:r>
                <a:r>
                  <a:rPr lang="en-US" altLang="en-US" sz="20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pojavljuju</a:t>
                </a:r>
                <a:r>
                  <a:rPr lang="en-U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20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</a:t>
                </a:r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sr-Latn-CS" altLang="en-US" sz="2000" u="sng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haotične</a:t>
                </a:r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</a:t>
                </a:r>
                <a:r>
                  <a:rPr lang="en-US" altLang="en-US" sz="20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ajektorije</a:t>
                </a:r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sr-Latn-CS" altLang="en-US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0784" y="1066800"/>
                <a:ext cx="10456816" cy="707886"/>
              </a:xfrm>
              <a:prstGeom prst="rect">
                <a:avLst/>
              </a:prstGeom>
              <a:blipFill rotWithShape="0">
                <a:blip r:embed="rId4"/>
                <a:stretch>
                  <a:fillRect l="-641" t="-4310" r="-58" b="-1465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6"/>
              <p:cNvSpPr txBox="1">
                <a:spLocks noChangeArrowheads="1"/>
              </p:cNvSpPr>
              <p:nvPr/>
            </p:nvSpPr>
            <p:spPr bwMode="auto">
              <a:xfrm>
                <a:off x="838199" y="1828800"/>
                <a:ext cx="10515601" cy="1015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sr-Latn-RS" altLang="en-US" sz="2000" dirty="0" smtClean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Ergodič</a:t>
                </a:r>
                <a:r>
                  <a:rPr lang="sr-Latn-CS" altLang="en-US" sz="2000" dirty="0" smtClean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an</a:t>
                </a:r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sistem sa </a:t>
                </a:r>
                <a14:m>
                  <m:oMath xmlns:m="http://schemas.openxmlformats.org/officeDocument/2006/math">
                    <m:r>
                      <a:rPr lang="sr-Latn-CS" altLang="en-US" sz="20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𝑁</m:t>
                    </m:r>
                    <m:r>
                      <a:rPr lang="sr-Latn-CS" altLang="en-US" sz="20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st. </a:t>
                </a:r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slobode</a:t>
                </a:r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Sve trajektorije prolaze kroz sve tačke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r-Latn-CS" altLang="en-US" sz="2000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sr-Latn-CS" altLang="en-US" sz="2000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  <m:r>
                          <a:rPr lang="sr-Latn-CS" altLang="en-US" sz="2000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𝑁</m:t>
                        </m:r>
                        <m:r>
                          <a:rPr lang="sr-Latn-CS" altLang="en-US" sz="2000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-dim. energijske (hiper)površini u faznom prostoru.</a:t>
                </a:r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Ako je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𝑁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&gt;1 </m:t>
                    </m:r>
                  </m:oMath>
                </a14:m>
                <a:r>
                  <a:rPr lang="en-US" altLang="en-US" sz="20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trajektorije</a:t>
                </a:r>
                <a:r>
                  <a:rPr lang="en-U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20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</a:t>
                </a:r>
                <a:r>
                  <a:rPr lang="en-U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sr-Latn-R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haotične ili nestabilne periodine orbite - u faznom prostoru </a:t>
                </a:r>
                <a:r>
                  <a:rPr lang="sr-Latn-RS" altLang="en-US" sz="2000" u="sng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nema torusa</a:t>
                </a:r>
                <a:r>
                  <a:rPr lang="sr-Latn-R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sr-Latn-CS" altLang="en-US" sz="20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199" y="1828800"/>
                <a:ext cx="10515601" cy="1015663"/>
              </a:xfrm>
              <a:prstGeom prst="rect">
                <a:avLst/>
              </a:prstGeom>
              <a:blipFill rotWithShape="0">
                <a:blip r:embed="rId5"/>
                <a:stretch>
                  <a:fillRect l="-579" t="-2994" b="-95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838200" y="2873514"/>
            <a:ext cx="10439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folHlink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sr-Latn-RS" altLang="en-US" sz="2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Kvazi</a:t>
            </a:r>
            <a:r>
              <a:rPr lang="en-US" altLang="en-US" sz="20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sr-Latn-CS" altLang="en-US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ntegrabilan</a:t>
            </a:r>
            <a:r>
              <a:rPr lang="sr-Latn-C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r-Latn-C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sistem: </a:t>
            </a:r>
            <a:r>
              <a:rPr lang="en-US" alt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Postoje</a:t>
            </a:r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oblasti</a:t>
            </a:r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faznog</a:t>
            </a:r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prostora</a:t>
            </a:r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US" alt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kojima</a:t>
            </a:r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alt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dinamika</a:t>
            </a:r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r-Latn-C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regularn</a:t>
            </a: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sr-Latn-C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r-Latn-C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en-US" alt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oblasti</a:t>
            </a:r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US" alt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kojima</a:t>
            </a:r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alt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ona</a:t>
            </a:r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r-Latn-C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haotičn</a:t>
            </a: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sr-Latn-C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r-Latn-CS" alt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6"/>
              <p:cNvSpPr txBox="1">
                <a:spLocks noChangeArrowheads="1"/>
              </p:cNvSpPr>
              <p:nvPr/>
            </p:nvSpPr>
            <p:spPr bwMode="auto">
              <a:xfrm>
                <a:off x="838200" y="5105400"/>
                <a:ext cx="1036320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sr-Latn-R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Kada je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𝜖</m:t>
                    </m:r>
                    <m:r>
                      <a:rPr lang="sr-Latn-RS" alt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0</m:t>
                    </m:r>
                  </m:oMath>
                </a14:m>
                <a:r>
                  <a:rPr lang="sr-Latn-R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sve trajektorije leže na torusima koji ispunjavaju ceo fazni prostor.</a:t>
                </a:r>
                <a:endParaRPr lang="en-US" altLang="en-US" sz="20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5105400"/>
                <a:ext cx="10363200" cy="400110"/>
              </a:xfrm>
              <a:prstGeom prst="rect">
                <a:avLst/>
              </a:prstGeom>
              <a:blipFill rotWithShape="0">
                <a:blip r:embed="rId6"/>
                <a:stretch>
                  <a:fillRect l="-647" t="-9231" b="-261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6"/>
              <p:cNvSpPr txBox="1">
                <a:spLocks noChangeArrowheads="1"/>
              </p:cNvSpPr>
              <p:nvPr/>
            </p:nvSpPr>
            <p:spPr bwMode="auto">
              <a:xfrm>
                <a:off x="838200" y="5540514"/>
                <a:ext cx="10515600" cy="707886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  <a:effectLst/>
              <a:extLst/>
            </p:spPr>
            <p:txBody>
              <a:bodyPr wrap="square">
                <a:spAutoFit/>
              </a:bodyPr>
              <a:lstStyle/>
              <a:p>
                <a:r>
                  <a:rPr lang="en-US" altLang="en-US" sz="2000" dirty="0" smtClean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Kolmogorov-Arnold-</a:t>
                </a:r>
                <a:r>
                  <a:rPr lang="en-US" altLang="en-US" sz="2000" dirty="0" err="1" smtClean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Mozer</a:t>
                </a:r>
                <a:r>
                  <a:rPr lang="en-US" altLang="en-US" sz="2000" dirty="0" smtClean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20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(KAM) </a:t>
                </a:r>
                <a:r>
                  <a:rPr lang="en-US" altLang="en-US" sz="2000" dirty="0" err="1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teorema</a:t>
                </a:r>
                <a:r>
                  <a:rPr lang="en-US" altLang="en-US" sz="20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en-U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20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Uklju</a:t>
                </a:r>
                <a:r>
                  <a:rPr lang="sr-Latn-R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čenjem perturbacije (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𝜖</m:t>
                    </m:r>
                    <m:r>
                      <a:rPr lang="en-US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≠0</m:t>
                    </m:r>
                  </m:oMath>
                </a14:m>
                <a:r>
                  <a:rPr lang="sr-Latn-R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većina torusa preživljava.</a:t>
                </a:r>
                <a:endParaRPr lang="ru-RU" altLang="en-US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5540514"/>
                <a:ext cx="10515600" cy="707886"/>
              </a:xfrm>
              <a:prstGeom prst="rect">
                <a:avLst/>
              </a:prstGeom>
              <a:blipFill rotWithShape="0">
                <a:blip r:embed="rId7"/>
                <a:stretch>
                  <a:fillRect l="-579" t="-4202" b="-12605"/>
                </a:stretch>
              </a:blipFill>
              <a:ln w="19050">
                <a:solidFill>
                  <a:schemeClr val="accent1"/>
                </a:solidFill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414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/>
      <p:bldP spid="13" grpId="0"/>
      <p:bldP spid="10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395605"/>
            <a:ext cx="10515600" cy="6627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sr-Latn-R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Poenkareovi preseci</a:t>
            </a:r>
            <a:endParaRPr lang="sr-Latn-RS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4"/>
              <p:cNvSpPr txBox="1">
                <a:spLocks noChangeArrowheads="1"/>
              </p:cNvSpPr>
              <p:nvPr/>
            </p:nvSpPr>
            <p:spPr bwMode="auto">
              <a:xfrm>
                <a:off x="838200" y="1130370"/>
                <a:ext cx="4818016" cy="13234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en-US" sz="2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Z</a:t>
                </a:r>
                <a:r>
                  <a:rPr lang="en-US" altLang="en-US" sz="20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2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sisteme</a:t>
                </a:r>
                <a:r>
                  <a:rPr lang="en-U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2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</a:t>
                </a:r>
                <a:r>
                  <a:rPr lang="en-U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𝑁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&gt;1</m:t>
                    </m:r>
                  </m:oMath>
                </a14:m>
                <a:r>
                  <a:rPr lang="en-U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altLang="en-US" sz="2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posebno</a:t>
                </a:r>
                <a:r>
                  <a:rPr lang="en-U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𝑁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=2</m:t>
                    </m:r>
                  </m:oMath>
                </a14:m>
                <a:r>
                  <a:rPr lang="en-U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altLang="en-US" sz="20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pogodno</a:t>
                </a:r>
                <a:r>
                  <a:rPr lang="en-U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je </a:t>
                </a:r>
                <a:r>
                  <a:rPr lang="en-US" altLang="en-US" sz="20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koristiti</a:t>
                </a:r>
                <a:r>
                  <a:rPr lang="en-U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2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presek</a:t>
                </a:r>
                <a:r>
                  <a:rPr lang="en-U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u </a:t>
                </a:r>
                <a:r>
                  <a:rPr lang="en-US" altLang="en-US" sz="20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faznom</a:t>
                </a:r>
                <a:r>
                  <a:rPr lang="en-U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20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prostoru</a:t>
                </a:r>
                <a:r>
                  <a:rPr lang="en-U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2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kao</a:t>
                </a:r>
                <a:r>
                  <a:rPr lang="en-U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2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sredstvo</a:t>
                </a:r>
                <a:r>
                  <a:rPr lang="en-U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2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za</a:t>
                </a:r>
                <a:r>
                  <a:rPr lang="en-U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20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vizualizaciju</a:t>
                </a:r>
                <a:r>
                  <a:rPr lang="en-U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20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njegove</a:t>
                </a:r>
                <a:r>
                  <a:rPr lang="en-U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structure – </a:t>
                </a:r>
                <a:r>
                  <a:rPr lang="en-US" altLang="en-US" sz="20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Poenkareov</a:t>
                </a:r>
                <a:r>
                  <a:rPr lang="en-U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20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presek</a:t>
                </a:r>
                <a:r>
                  <a:rPr lang="en-U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130370"/>
                <a:ext cx="4818016" cy="1323439"/>
              </a:xfrm>
              <a:prstGeom prst="rect">
                <a:avLst/>
              </a:prstGeom>
              <a:blipFill rotWithShape="0">
                <a:blip r:embed="rId3"/>
                <a:stretch>
                  <a:fillRect l="-1392" t="-2294" b="-68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895600"/>
            <a:ext cx="2306230" cy="21443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3440" y="5181026"/>
            <a:ext cx="4818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2D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Hamiltonov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(4D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fazni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prostor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klasično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kretanje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ograničeno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3D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ener-gijsku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površ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Poenkareov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presek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2D.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216" y="1600200"/>
            <a:ext cx="5711112" cy="45118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625841" y="4153166"/>
                <a:ext cx="2651759" cy="777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3333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𝐻</m:t>
                    </m:r>
                    <m:r>
                      <a:rPr lang="en-US" sz="1400" b="0" i="1" smtClean="0">
                        <a:solidFill>
                          <a:srgbClr val="3333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400" b="0" i="1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400" b="0" i="1" smtClean="0">
                                <a:solidFill>
                                  <a:srgbClr val="333399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SupPr>
                          <m:e>
                            <m:r>
                              <a:rPr lang="en-US" sz="1400" b="0" i="1" smtClean="0">
                                <a:solidFill>
                                  <a:srgbClr val="333399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333399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sz="1400" b="0" i="1" smtClean="0">
                                <a:solidFill>
                                  <a:srgbClr val="333399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1400" b="0" i="0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1400" i="1">
                                <a:solidFill>
                                  <a:srgbClr val="333399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solidFill>
                                  <a:srgbClr val="333399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333399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sz="1400" i="1">
                                <a:solidFill>
                                  <a:srgbClr val="333399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1400" b="0" i="0" smtClean="0">
                        <a:solidFill>
                          <a:srgbClr val="3333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f>
                      <m:fPr>
                        <m:ctrlPr>
                          <a:rPr lang="en-US" sz="1400" i="1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400" i="1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i="1" smtClean="0">
                                <a:solidFill>
                                  <a:srgbClr val="333399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333399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333399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srgbClr val="333399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333399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333399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1400" b="0" i="0" smtClean="0">
                        <a:solidFill>
                          <a:srgbClr val="3333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+2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srgbClr val="333399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333399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333399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𝑦</m:t>
                        </m:r>
                        <m:r>
                          <a:rPr lang="en-US" sz="1400" b="0" i="1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400" b="0" i="1" smtClean="0">
                                <a:solidFill>
                                  <a:srgbClr val="333399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400" b="0" i="1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400" b="0" i="0" smtClean="0">
                                <a:solidFill>
                                  <a:srgbClr val="333399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1400" b="0" i="1" smtClean="0">
                        <a:solidFill>
                          <a:srgbClr val="33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≡</m:t>
                    </m:r>
                    <m:r>
                      <a:rPr lang="en-US" sz="1400" b="0" i="1" smtClean="0">
                        <a:solidFill>
                          <a:srgbClr val="33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𝐸</m:t>
                    </m:r>
                  </m:oMath>
                </a14:m>
                <a:r>
                  <a:rPr lang="en-US" sz="1400" dirty="0" smtClean="0">
                    <a:solidFill>
                      <a:srgbClr val="33339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1400" dirty="0">
                  <a:solidFill>
                    <a:srgbClr val="3333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5841" y="4153166"/>
                <a:ext cx="2651759" cy="77752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utoShape 2" descr="{\displaystyle H={\frac {1}{2}}(p_{x}^{2}+p_{y}^{2})+{\frac {1}{2}}(x^{2}+y^{2})+\lambda \left(x^{2}y-{\frac {y^{3}}{3}}\right).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715000" y="1137197"/>
            <a:ext cx="3947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Primer: </a:t>
            </a:r>
            <a:r>
              <a:rPr lang="en-US" sz="2000" dirty="0" err="1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Henon-Hajls</a:t>
            </a:r>
            <a:r>
              <a:rPr lang="en-US" sz="2000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problem</a:t>
            </a:r>
            <a:endParaRPr lang="en-US" sz="2000" b="0" i="1" dirty="0" smtClean="0">
              <a:solidFill>
                <a:srgbClr val="333399"/>
              </a:solidFill>
              <a:latin typeface="Cambria Math" panose="02040503050406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5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789" y="2337070"/>
            <a:ext cx="1916935" cy="26991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29973" y="5117068"/>
            <a:ext cx="21890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Prof.</a:t>
            </a:r>
            <a:r>
              <a:rPr lang="sr-Latn-RS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US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US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r-Latn-RS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Petar Grujić</a:t>
            </a:r>
            <a:endParaRPr lang="en-US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(1941-2018)</a:t>
            </a:r>
            <a:endParaRPr lang="sr-Latn-RS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066800" y="813137"/>
            <a:ext cx="471641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 err="1">
                <a:solidFill>
                  <a:srgbClr val="0070C0"/>
                </a:solidFill>
                <a:latin typeface="Tahoma" panose="020B0604030504040204" pitchFamily="34" charset="0"/>
              </a:rPr>
              <a:t>P</a:t>
            </a:r>
            <a:r>
              <a:rPr lang="en-US" altLang="en-US" sz="2000" dirty="0" err="1" smtClean="0">
                <a:solidFill>
                  <a:srgbClr val="0070C0"/>
                </a:solidFill>
                <a:latin typeface="Tahoma" panose="020B0604030504040204" pitchFamily="34" charset="0"/>
              </a:rPr>
              <a:t>osve</a:t>
            </a:r>
            <a:r>
              <a:rPr lang="sr-Latn-RS" altLang="en-US" sz="2000" dirty="0" smtClean="0">
                <a:solidFill>
                  <a:srgbClr val="0070C0"/>
                </a:solidFill>
                <a:latin typeface="Tahoma" panose="020B0604030504040204" pitchFamily="34" charset="0"/>
              </a:rPr>
              <a:t>ćeno osnivaču seminara </a:t>
            </a:r>
            <a:endParaRPr lang="en-US" altLang="en-US" sz="2000" dirty="0" smtClean="0">
              <a:solidFill>
                <a:srgbClr val="0070C0"/>
              </a:solidFill>
              <a:latin typeface="Tahoma" panose="020B0604030504040204" pitchFamily="34" charset="0"/>
            </a:endParaRPr>
          </a:p>
          <a:p>
            <a:r>
              <a:rPr lang="en-US" altLang="en-US" sz="2000" dirty="0" smtClean="0">
                <a:solidFill>
                  <a:srgbClr val="0070C0"/>
                </a:solidFill>
                <a:latin typeface="Tahoma" panose="020B0604030504040204" pitchFamily="34" charset="0"/>
              </a:rPr>
              <a:t>	"</a:t>
            </a:r>
            <a:r>
              <a:rPr lang="sr-Latn-RS" altLang="en-US" sz="2000" dirty="0" smtClean="0">
                <a:solidFill>
                  <a:srgbClr val="0070C0"/>
                </a:solidFill>
                <a:latin typeface="Tahoma" panose="020B0604030504040204" pitchFamily="34" charset="0"/>
              </a:rPr>
              <a:t>Istorija nauke i epistemologija</a:t>
            </a:r>
            <a:r>
              <a:rPr lang="en-US" altLang="en-US" sz="2000" dirty="0" smtClean="0">
                <a:solidFill>
                  <a:srgbClr val="0070C0"/>
                </a:solidFill>
                <a:latin typeface="Tahoma" panose="020B0604030504040204" pitchFamily="34" charset="0"/>
              </a:rPr>
              <a:t>"</a:t>
            </a:r>
          </a:p>
          <a:p>
            <a:r>
              <a:rPr lang="en-US" altLang="en-US" sz="2000" dirty="0" smtClean="0">
                <a:solidFill>
                  <a:srgbClr val="0070C0"/>
                </a:solidFill>
                <a:latin typeface="Tahoma" panose="020B0604030504040204" pitchFamily="34" charset="0"/>
              </a:rPr>
              <a:t>		</a:t>
            </a:r>
            <a:r>
              <a:rPr lang="en-US" altLang="en-US" sz="2000" dirty="0" err="1" smtClean="0">
                <a:solidFill>
                  <a:srgbClr val="0070C0"/>
                </a:solidFill>
                <a:latin typeface="Tahoma" panose="020B0604030504040204" pitchFamily="34" charset="0"/>
              </a:rPr>
              <a:t>i</a:t>
            </a:r>
            <a:r>
              <a:rPr lang="en-US" altLang="en-US" sz="2000" dirty="0" smtClean="0">
                <a:solidFill>
                  <a:srgbClr val="0070C0"/>
                </a:solidFill>
                <a:latin typeface="Tahoma" panose="020B0604030504040204" pitchFamily="34" charset="0"/>
              </a:rPr>
              <a:t> mom </a:t>
            </a:r>
            <a:r>
              <a:rPr lang="en-US" altLang="en-US" sz="2000" dirty="0" err="1" smtClean="0">
                <a:solidFill>
                  <a:srgbClr val="0070C0"/>
                </a:solidFill>
                <a:latin typeface="Tahoma" panose="020B0604030504040204" pitchFamily="34" charset="0"/>
              </a:rPr>
              <a:t>mentoru</a:t>
            </a:r>
            <a:r>
              <a:rPr lang="en-US" altLang="en-US" sz="2000" dirty="0" smtClean="0">
                <a:solidFill>
                  <a:srgbClr val="0070C0"/>
                </a:solidFill>
                <a:latin typeface="Tahoma" panose="020B0604030504040204" pitchFamily="34" charset="0"/>
              </a:rPr>
              <a:t>…</a:t>
            </a:r>
            <a:endParaRPr lang="en-US" altLang="en-US" sz="2000" dirty="0">
              <a:solidFill>
                <a:srgbClr val="0070C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23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395605"/>
            <a:ext cx="10515600" cy="6627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sr-Latn-RS" altLang="en-US" sz="32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Semiklasičn</a:t>
            </a:r>
            <a:r>
              <a:rPr lang="en-US" altLang="en-US" sz="32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sr-Latn-RS" altLang="en-US" sz="32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metodi</a:t>
            </a:r>
            <a:r>
              <a:rPr lang="sr-Latn-RS" altLang="en-US" sz="32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en-US" alt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ormula </a:t>
            </a:r>
            <a:r>
              <a:rPr lang="en-US" altLang="en-US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traga</a:t>
            </a:r>
            <a:r>
              <a:rPr lang="en-US" alt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(PO </a:t>
            </a:r>
            <a:r>
              <a:rPr lang="en-US" altLang="en-US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teorija</a:t>
            </a:r>
            <a:r>
              <a:rPr lang="en-US" alt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sr-Latn-RS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5"/>
              <p:cNvSpPr txBox="1">
                <a:spLocks noChangeArrowheads="1"/>
              </p:cNvSpPr>
              <p:nvPr/>
            </p:nvSpPr>
            <p:spPr bwMode="auto">
              <a:xfrm>
                <a:off x="838200" y="1125624"/>
                <a:ext cx="10515600" cy="36769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sr-Latn-CS" altLang="en-US" sz="2000" dirty="0" smtClean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Gucviler</a:t>
                </a:r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je pokazao da se energijski spektar (gustina stanja </a:t>
                </a:r>
                <a14:m>
                  <m:oMath xmlns:m="http://schemas.openxmlformats.org/officeDocument/2006/math">
                    <m:r>
                      <a:rPr lang="sr-Latn-CS" altLang="en-US" sz="20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𝑑</m:t>
                    </m:r>
                    <m:r>
                      <a:rPr lang="sr-Latn-CS" altLang="en-US" sz="20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sr-Latn-CS" altLang="en-US" sz="20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𝐸</m:t>
                    </m:r>
                    <m:r>
                      <a:rPr lang="sr-Latn-CS" altLang="en-US" sz="20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kako </a:t>
                </a:r>
                <a:r>
                  <a:rPr lang="en-US" altLang="en-US" sz="20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integrabilnih</a:t>
                </a:r>
                <a:r>
                  <a:rPr lang="en-U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20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tako</a:t>
                </a:r>
                <a:r>
                  <a:rPr lang="en-U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20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</a:t>
                </a:r>
                <a:r>
                  <a:rPr lang="en-U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20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neintegrabilnih</a:t>
                </a:r>
                <a:r>
                  <a:rPr lang="en-U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</a:t>
                </a:r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ist</a:t>
                </a:r>
                <a:r>
                  <a:rPr lang="en-US" altLang="en-US" sz="20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ema</a:t>
                </a:r>
                <a:r>
                  <a:rPr lang="sr-Latn-R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en-U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može </a:t>
                </a:r>
                <a:r>
                  <a:rPr lang="en-US" altLang="en-US" sz="20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napisati</a:t>
                </a:r>
                <a:r>
                  <a:rPr lang="en-U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u </a:t>
                </a:r>
                <a:r>
                  <a:rPr lang="en-US" altLang="en-US" sz="20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obliku</a:t>
                </a:r>
                <a:r>
                  <a:rPr lang="en-U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20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zbira</a:t>
                </a:r>
                <a:endParaRPr lang="en-US" altLang="en-US" sz="20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d>
                        <m:dPr>
                          <m:ctrlPr>
                            <a:rPr lang="en-US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en-US" sz="2000" b="0" i="0" smtClean="0">
                              <a:latin typeface="Cambria Math" panose="02040503050406030204" pitchFamily="18" charset="0"/>
                            </a:rPr>
                            <m:t>osc</m:t>
                          </m:r>
                        </m:sub>
                      </m:sSub>
                      <m:d>
                        <m:dPr>
                          <m:ctrlPr>
                            <a:rPr lang="en-US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en-US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altLang="en-US" sz="2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</a:t>
                </a:r>
                <a:r>
                  <a:rPr lang="en-US" altLang="en-US" sz="20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de</a:t>
                </a:r>
                <a:r>
                  <a:rPr lang="en-U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je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d>
                      <m:d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srednja </a:t>
                </a:r>
                <a:r>
                  <a:rPr lang="en-US" altLang="en-US" sz="20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gustina</a:t>
                </a:r>
                <a:r>
                  <a:rPr lang="en-U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20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nivoa</a:t>
                </a:r>
                <a:r>
                  <a:rPr lang="en-U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sz="2000">
                            <a:latin typeface="Cambria Math" panose="02040503050406030204" pitchFamily="18" charset="0"/>
                          </a:rPr>
                          <m:t>osc</m:t>
                        </m:r>
                      </m:sub>
                    </m:sSub>
                    <m:d>
                      <m:d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oscil</a:t>
                </a:r>
                <a:r>
                  <a:rPr lang="sr-Latn-R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torni </a:t>
                </a:r>
                <a:r>
                  <a:rPr lang="sr-Latn-R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č</a:t>
                </a:r>
                <a:r>
                  <a:rPr lang="en-US" altLang="en-US" sz="20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lan</a:t>
                </a:r>
                <a:r>
                  <a:rPr lang="en-U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sr-Latn-R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koji se može </a:t>
                </a:r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izraziti kao suma </a:t>
                </a:r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doprinosa svih </a:t>
                </a:r>
                <a:r>
                  <a:rPr lang="sr-Latn-CS" altLang="en-US" sz="2000" u="sng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periodičnih orbita</a:t>
                </a:r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(PO</a:t>
                </a:r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– </a:t>
                </a:r>
                <a:r>
                  <a:rPr lang="en-US" altLang="en-US" sz="20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tzv</a:t>
                </a:r>
                <a:r>
                  <a:rPr lang="en-U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altLang="en-US" sz="20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formul</a:t>
                </a:r>
                <a:r>
                  <a:rPr lang="sr-Latn-R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20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traga</a:t>
                </a:r>
                <a:r>
                  <a:rPr lang="en-U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</a:t>
                </a:r>
                <a:endParaRPr lang="sr-Latn-CS" altLang="en-US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en-US" sz="20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osc</m:t>
                          </m:r>
                        </m:sub>
                      </m:sSub>
                      <m:d>
                        <m:dPr>
                          <m:ctrlPr>
                            <a:rPr lang="en-US" alt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alt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en-US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PO</m:t>
                          </m:r>
                          <m:r>
                            <a:rPr lang="en-US" alt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nary>
                        <m:naryPr>
                          <m:chr m:val="∑"/>
                          <m:limLoc m:val="subSup"/>
                          <m:ctrlPr>
                            <a:rPr lang="en-US" alt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alt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alt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altLang="en-US" sz="20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alt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⁡[</m:t>
                              </m:r>
                              <m:r>
                                <a:rPr lang="en-US" alt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𝑖𝑝</m:t>
                              </m:r>
                              <m:r>
                                <a:rPr lang="en-US" alt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  <m:r>
                                <a:rPr lang="en-US" alt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r>
                                <a:rPr lang="en-US" alt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/2)]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en-US" sz="2000" b="0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det</m:t>
                                  </m:r>
                                  <m:r>
                                    <a:rPr lang="en-US" alt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⁡ (</m:t>
                                  </m:r>
                                  <m:sSubSup>
                                    <m:sSubSupPr>
                                      <m:ctrlPr>
                                        <a:rPr lang="en-US" altLang="en-US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en-US" sz="2000" b="1" i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𝐌</m:t>
                                      </m:r>
                                    </m:e>
                                    <m:sub>
                                      <m:r>
                                        <a:rPr lang="en-US" altLang="en-US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altLang="en-US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p>
                                  </m:sSubSup>
                                  <m:r>
                                    <a:rPr lang="en-US" alt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−1)]</m:t>
                                  </m:r>
                                </m:e>
                                <m:sup>
                                  <m:r>
                                    <a:rPr lang="en-US" alt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1/2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sr-Latn-RS" alt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sr-Latn-CS" altLang="en-US" sz="1600" dirty="0">
                  <a:solidFill>
                    <a:srgbClr val="0070C0"/>
                  </a:solidFill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sr-Latn-CS" altLang="en-US" sz="2000" dirty="0" smtClean="0"/>
                  <a:t>Ovde </a:t>
                </a:r>
                <a:r>
                  <a:rPr lang="sr-Latn-CS" altLang="en-US" sz="2000" dirty="0"/>
                  <a:t>su </a:t>
                </a:r>
                <a:r>
                  <a:rPr lang="sr-Latn-CS" altLang="en-US" sz="2000" i="1" dirty="0">
                    <a:latin typeface="Times New Roman" panose="02020603050405020304" pitchFamily="18" charset="0"/>
                  </a:rPr>
                  <a:t>T</a:t>
                </a:r>
                <a:r>
                  <a:rPr lang="sr-Latn-CS" altLang="en-US" sz="2000" i="1" baseline="-25000" dirty="0">
                    <a:latin typeface="Times New Roman" panose="02020603050405020304" pitchFamily="18" charset="0"/>
                  </a:rPr>
                  <a:t>j</a:t>
                </a:r>
                <a:r>
                  <a:rPr lang="sr-Latn-CS" altLang="en-US" sz="2000" dirty="0"/>
                  <a:t>, </a:t>
                </a:r>
                <a:r>
                  <a:rPr lang="sr-Latn-CS" altLang="en-US" sz="2000" i="1" dirty="0">
                    <a:latin typeface="Times New Roman" panose="02020603050405020304" pitchFamily="18" charset="0"/>
                  </a:rPr>
                  <a:t>S</a:t>
                </a:r>
                <a:r>
                  <a:rPr lang="sr-Latn-CS" altLang="en-US" sz="2000" i="1" baseline="-25000" dirty="0">
                    <a:latin typeface="Times New Roman" panose="02020603050405020304" pitchFamily="18" charset="0"/>
                  </a:rPr>
                  <a:t>j</a:t>
                </a:r>
                <a:r>
                  <a:rPr lang="sr-Latn-CS" altLang="en-US" sz="2000" dirty="0"/>
                  <a:t>, </a:t>
                </a:r>
                <a:r>
                  <a:rPr lang="el-GR" altLang="en-US" sz="2000" i="1" dirty="0">
                    <a:latin typeface="Times New Roman" panose="02020603050405020304" pitchFamily="18" charset="0"/>
                  </a:rPr>
                  <a:t>μ</a:t>
                </a:r>
                <a:r>
                  <a:rPr lang="sr-Latn-CS" altLang="en-US" sz="2000" i="1" baseline="-25000" dirty="0">
                    <a:latin typeface="Times New Roman" panose="02020603050405020304" pitchFamily="18" charset="0"/>
                  </a:rPr>
                  <a:t>j</a:t>
                </a:r>
                <a:r>
                  <a:rPr lang="sr-Latn-CS" altLang="en-US" sz="2000" dirty="0"/>
                  <a:t> i </a:t>
                </a:r>
                <a:r>
                  <a:rPr lang="sr-Latn-CS" altLang="en-US" sz="2000" b="1" dirty="0">
                    <a:latin typeface="Times New Roman" panose="02020603050405020304" pitchFamily="18" charset="0"/>
                  </a:rPr>
                  <a:t>M</a:t>
                </a:r>
                <a:r>
                  <a:rPr lang="sr-Latn-CS" altLang="en-US" sz="2000" i="1" baseline="-25000" dirty="0">
                    <a:latin typeface="Times New Roman" panose="02020603050405020304" pitchFamily="18" charset="0"/>
                  </a:rPr>
                  <a:t>j</a:t>
                </a:r>
                <a:r>
                  <a:rPr lang="sr-Latn-CS" altLang="en-US" sz="2000" dirty="0"/>
                  <a:t> period, dejstvo, </a:t>
                </a:r>
                <a:r>
                  <a:rPr lang="sr-Latn-CS" altLang="en-US" sz="2000" dirty="0" smtClean="0"/>
                  <a:t>Masl</a:t>
                </a:r>
                <a:r>
                  <a:rPr lang="en-US" altLang="en-US" sz="2000" dirty="0" err="1" smtClean="0"/>
                  <a:t>ovljev</a:t>
                </a:r>
                <a:r>
                  <a:rPr lang="en-US" altLang="en-US" sz="2000" dirty="0"/>
                  <a:t> </a:t>
                </a:r>
                <a:r>
                  <a:rPr lang="sr-Latn-CS" altLang="en-US" sz="2000" dirty="0" smtClean="0"/>
                  <a:t>indeks </a:t>
                </a:r>
                <a:r>
                  <a:rPr lang="sr-Latn-CS" altLang="en-US" sz="2000" dirty="0"/>
                  <a:t>i matrica stabilnosti </a:t>
                </a:r>
                <a:r>
                  <a:rPr lang="sr-Latn-CS" altLang="en-US" sz="2000" i="1" dirty="0">
                    <a:latin typeface="Times New Roman" panose="02020603050405020304" pitchFamily="18" charset="0"/>
                  </a:rPr>
                  <a:t>j</a:t>
                </a:r>
                <a:r>
                  <a:rPr lang="sr-Latn-CS" altLang="en-US" sz="2000" dirty="0"/>
                  <a:t>-te PO.  </a:t>
                </a:r>
                <a:r>
                  <a:rPr lang="sr-Latn-CS" altLang="en-US" sz="2000" i="1" dirty="0" smtClean="0">
                    <a:latin typeface="Times New Roman" panose="02020603050405020304" pitchFamily="18" charset="0"/>
                  </a:rPr>
                  <a:t>p</a:t>
                </a:r>
                <a:r>
                  <a:rPr lang="sr-Latn-CS" altLang="en-US" sz="2000" dirty="0" smtClean="0">
                    <a:latin typeface="Times New Roman" panose="02020603050405020304" pitchFamily="18" charset="0"/>
                  </a:rPr>
                  <a:t>-</a:t>
                </a:r>
                <a:r>
                  <a:rPr lang="sr-Latn-CS" altLang="en-US" sz="2000" dirty="0" smtClean="0"/>
                  <a:t>suma uključuje </a:t>
                </a:r>
                <a:r>
                  <a:rPr lang="sr-Latn-CS" altLang="en-US" sz="2000" dirty="0"/>
                  <a:t>sva ponavljanja primitivnih PO.</a:t>
                </a:r>
                <a:endParaRPr lang="el-GR" altLang="en-US" sz="2000" dirty="0"/>
              </a:p>
            </p:txBody>
          </p:sp>
        </mc:Choice>
        <mc:Fallback xmlns="">
          <p:sp>
            <p:nvSpPr>
              <p:cNvPr id="23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125624"/>
                <a:ext cx="10515600" cy="3676904"/>
              </a:xfrm>
              <a:prstGeom prst="rect">
                <a:avLst/>
              </a:prstGeom>
              <a:blipFill rotWithShape="0">
                <a:blip r:embed="rId3"/>
                <a:stretch>
                  <a:fillRect l="-638" t="-995" r="-1043" b="-21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842554" y="4953000"/>
            <a:ext cx="10511246" cy="707886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sr-Latn-C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Svaka </a:t>
            </a:r>
            <a:r>
              <a:rPr lang="sr-Latn-CS" altLang="en-US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</a:t>
            </a:r>
            <a:r>
              <a:rPr lang="sr-Latn-C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doprinosi </a:t>
            </a:r>
            <a:r>
              <a:rPr lang="en-US" alt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jednim</a:t>
            </a:r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oscilatornim</a:t>
            </a:r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r-Latn-C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članom </a:t>
            </a:r>
            <a:r>
              <a:rPr lang="sr-Latn-C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sumi, </a:t>
            </a:r>
            <a:r>
              <a:rPr lang="en-US" alt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koji</a:t>
            </a:r>
            <a:r>
              <a:rPr lang="sr-Latn-C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r-Latn-C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može videti kao </a:t>
            </a:r>
            <a:r>
              <a:rPr lang="sr-Latn-CS" altLang="en-US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pik</a:t>
            </a:r>
            <a:r>
              <a:rPr lang="sr-Latn-C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Furijeovoj transformaciji </a:t>
            </a:r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</a:t>
            </a:r>
            <a:r>
              <a:rPr lang="sr-Latn-C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spektra</a:t>
            </a:r>
            <a:r>
              <a:rPr lang="sr-Latn-C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l-GR" alt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685800" y="6214646"/>
            <a:ext cx="102092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sr-Latn-CS" altLang="en-US" sz="16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en-US" altLang="en-US" sz="16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M. C. </a:t>
            </a:r>
            <a:r>
              <a:rPr lang="en-US" altLang="en-US" sz="1600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Gutzwiller</a:t>
            </a:r>
            <a:r>
              <a:rPr lang="en-US" altLang="en-US" sz="16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Chaos in Classical and Quantum Mechanics </a:t>
            </a:r>
            <a:r>
              <a:rPr lang="sr-Latn-CS" altLang="en-US" sz="16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en-US" sz="16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Springer, New York, 1990</a:t>
            </a:r>
            <a:r>
              <a:rPr lang="sr-Latn-CS" altLang="en-US" sz="16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altLang="en-US" sz="1600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50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395605"/>
            <a:ext cx="10515600" cy="6627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sz="32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Primer</a:t>
            </a:r>
            <a:r>
              <a:rPr lang="sr-Latn-RS" altLang="en-US" sz="32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 </a:t>
            </a:r>
            <a:r>
              <a:rPr lang="en-US" altLang="en-US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kvantizacija</a:t>
            </a:r>
            <a:r>
              <a:rPr lang="en-US" alt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kolinearnog</a:t>
            </a:r>
            <a:r>
              <a:rPr lang="en-US" alt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modela</a:t>
            </a:r>
            <a:r>
              <a:rPr lang="en-US" alt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 </a:t>
            </a:r>
            <a:r>
              <a:rPr lang="en-US" altLang="en-US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atoma</a:t>
            </a:r>
            <a:endParaRPr lang="sr-Latn-RS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3018881" y="6312932"/>
            <a:ext cx="746759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/>
            <a:r>
              <a:rPr lang="en-US" sz="1600" dirty="0">
                <a:solidFill>
                  <a:srgbClr val="333399"/>
                </a:solidFill>
              </a:rPr>
              <a:t>D </a:t>
            </a:r>
            <a:r>
              <a:rPr lang="en-US" sz="1600" dirty="0" err="1">
                <a:solidFill>
                  <a:srgbClr val="333399"/>
                </a:solidFill>
              </a:rPr>
              <a:t>Wintgen</a:t>
            </a:r>
            <a:r>
              <a:rPr lang="en-US" sz="1600" dirty="0">
                <a:solidFill>
                  <a:srgbClr val="333399"/>
                </a:solidFill>
              </a:rPr>
              <a:t>, K Richter, and G Tanner, </a:t>
            </a:r>
            <a:r>
              <a:rPr lang="en-US" sz="1600" i="1" dirty="0" smtClean="0">
                <a:solidFill>
                  <a:srgbClr val="333399"/>
                </a:solidFill>
              </a:rPr>
              <a:t>The </a:t>
            </a:r>
            <a:r>
              <a:rPr lang="en-US" sz="1600" i="1" dirty="0" err="1" smtClean="0">
                <a:solidFill>
                  <a:srgbClr val="333399"/>
                </a:solidFill>
              </a:rPr>
              <a:t>semiclassical</a:t>
            </a:r>
            <a:r>
              <a:rPr lang="en-US" sz="1600" i="1" dirty="0" smtClean="0">
                <a:solidFill>
                  <a:srgbClr val="333399"/>
                </a:solidFill>
              </a:rPr>
              <a:t> </a:t>
            </a:r>
            <a:r>
              <a:rPr lang="en-US" sz="1600" i="1" dirty="0">
                <a:solidFill>
                  <a:srgbClr val="333399"/>
                </a:solidFill>
              </a:rPr>
              <a:t>helium atom</a:t>
            </a:r>
            <a:r>
              <a:rPr lang="en-US" sz="1600" dirty="0">
                <a:solidFill>
                  <a:srgbClr val="333399"/>
                </a:solidFill>
              </a:rPr>
              <a:t>, CHAOS </a:t>
            </a:r>
            <a:r>
              <a:rPr lang="en-US" sz="1600" b="1" dirty="0" smtClean="0">
                <a:solidFill>
                  <a:srgbClr val="333399"/>
                </a:solidFill>
              </a:rPr>
              <a:t>2</a:t>
            </a:r>
            <a:r>
              <a:rPr lang="en-US" sz="1600" dirty="0" smtClean="0">
                <a:solidFill>
                  <a:srgbClr val="333399"/>
                </a:solidFill>
              </a:rPr>
              <a:t>, 19 </a:t>
            </a:r>
            <a:r>
              <a:rPr lang="en-US" sz="1600" dirty="0">
                <a:solidFill>
                  <a:srgbClr val="333399"/>
                </a:solidFill>
              </a:rPr>
              <a:t>(1992</a:t>
            </a:r>
            <a:r>
              <a:rPr lang="en-US" sz="1600" dirty="0" smtClean="0">
                <a:solidFill>
                  <a:srgbClr val="333399"/>
                </a:solidFill>
              </a:rPr>
              <a:t>)</a:t>
            </a:r>
            <a:endParaRPr lang="en-US" sz="1600" dirty="0">
              <a:solidFill>
                <a:srgbClr val="333399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38200" y="1125624"/>
            <a:ext cx="10515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folHlink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Kolinearni</a:t>
            </a:r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eZe</a:t>
            </a:r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model He – </a:t>
            </a:r>
            <a:r>
              <a:rPr lang="en-US" altLang="en-US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Asymmetric Stretch </a:t>
            </a:r>
            <a:r>
              <a:rPr lang="sr-Latn-C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</a:t>
            </a:r>
            <a:endParaRPr lang="sr-Latn-CS" alt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7" name="Picture 29" descr="circ-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81" y="1704975"/>
            <a:ext cx="352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0" descr="circ-bl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668" y="1798638"/>
            <a:ext cx="176213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Line 32"/>
          <p:cNvSpPr>
            <a:spLocks noChangeShapeType="1"/>
          </p:cNvSpPr>
          <p:nvPr/>
        </p:nvSpPr>
        <p:spPr bwMode="auto">
          <a:xfrm>
            <a:off x="3528468" y="1882775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33"/>
          <p:cNvSpPr>
            <a:spLocks noChangeShapeType="1"/>
          </p:cNvSpPr>
          <p:nvPr/>
        </p:nvSpPr>
        <p:spPr bwMode="auto">
          <a:xfrm flipH="1">
            <a:off x="1227228" y="1882775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Text Box 34"/>
          <p:cNvSpPr txBox="1">
            <a:spLocks noChangeArrowheads="1"/>
          </p:cNvSpPr>
          <p:nvPr/>
        </p:nvSpPr>
        <p:spPr bwMode="auto">
          <a:xfrm>
            <a:off x="838200" y="1672431"/>
            <a:ext cx="3898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r-Latn-CS" altLang="en-US" baseline="0" dirty="0" smtClean="0"/>
              <a:t>r</a:t>
            </a:r>
            <a:r>
              <a:rPr lang="en-US" altLang="en-US" dirty="0" smtClean="0"/>
              <a:t>1</a:t>
            </a:r>
            <a:endParaRPr lang="en-US" altLang="en-US" baseline="0" dirty="0"/>
          </a:p>
        </p:txBody>
      </p:sp>
      <p:sp>
        <p:nvSpPr>
          <p:cNvPr id="53" name="Text Box 35"/>
          <p:cNvSpPr txBox="1">
            <a:spLocks noChangeArrowheads="1"/>
          </p:cNvSpPr>
          <p:nvPr/>
        </p:nvSpPr>
        <p:spPr bwMode="auto">
          <a:xfrm>
            <a:off x="5851479" y="1660525"/>
            <a:ext cx="3898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r-Latn-CS" altLang="en-US" baseline="0" dirty="0" smtClean="0"/>
              <a:t>r</a:t>
            </a:r>
            <a:r>
              <a:rPr lang="en-US" altLang="en-US" dirty="0" smtClean="0"/>
              <a:t>2</a:t>
            </a:r>
            <a:endParaRPr lang="en-US" altLang="en-US" baseline="0" dirty="0"/>
          </a:p>
        </p:txBody>
      </p:sp>
      <p:pic>
        <p:nvPicPr>
          <p:cNvPr id="58" name="Picture 30" descr="circ-bl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868" y="1782763"/>
            <a:ext cx="176213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143000"/>
            <a:ext cx="2795055" cy="27950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219200"/>
            <a:ext cx="4495800" cy="51491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18882" y="5943600"/>
            <a:ext cx="426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Reprezentativne</a:t>
            </a:r>
            <a:r>
              <a:rPr lang="en-US" dirty="0" smtClean="0"/>
              <a:t> PO u </a:t>
            </a:r>
            <a:r>
              <a:rPr lang="en-US" dirty="0"/>
              <a:t>​​</a:t>
            </a:r>
            <a:r>
              <a:rPr lang="en-US" dirty="0" err="1" smtClean="0"/>
              <a:t>eZe-prostoru</a:t>
            </a:r>
            <a:r>
              <a:rPr lang="en-US" dirty="0" smtClean="0"/>
              <a:t> He. 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838200" y="5410200"/>
            <a:ext cx="64490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Furije</a:t>
            </a:r>
            <a:r>
              <a:rPr lang="en-US" dirty="0" smtClean="0"/>
              <a:t> transform </a:t>
            </a:r>
            <a:r>
              <a:rPr lang="en-US" dirty="0" err="1" smtClean="0"/>
              <a:t>dela</a:t>
            </a:r>
            <a:r>
              <a:rPr lang="en-US" dirty="0" smtClean="0"/>
              <a:t> E-spectra He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odgovara</a:t>
            </a:r>
            <a:r>
              <a:rPr lang="en-US" dirty="0" smtClean="0"/>
              <a:t> </a:t>
            </a:r>
            <a:r>
              <a:rPr lang="en-US" dirty="0" err="1" smtClean="0"/>
              <a:t>eZe</a:t>
            </a:r>
            <a:r>
              <a:rPr lang="en-US" dirty="0" smtClean="0"/>
              <a:t> </a:t>
            </a:r>
            <a:r>
              <a:rPr lang="en-US" dirty="0" err="1" smtClean="0"/>
              <a:t>modelu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62200"/>
            <a:ext cx="6982449" cy="311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37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79 -0.00046 C -0.11679 -0.00023 0.04909 0.00069 0.04909 0.00116 C 0.04909 0.00069 -0.01445 0.00069 -0.01445 0.00116 C -0.01445 0.00093 -0.11679 -0.00046 -0.11679 -0.00023 L -0.11679 -0.00046 Z " pathEditMode="relative" rAng="0" ptsTypes="AAAAA">
                                      <p:cBhvr>
                                        <p:cTn id="6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94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45 0.00231 C -0.11445 0.00254 0.05456 0.00486 0.05456 0.00532 C 0.05456 0.00486 -0.01223 0.00324 -0.01223 0.00393 C -0.01223 0.00324 -0.11445 0.00231 -0.11445 0.00254 L -0.11445 0.00231 Z " pathEditMode="relative" rAng="0" ptsTypes="AAAAA">
                                      <p:cBhvr>
                                        <p:cTn id="8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1" y="1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6" grpId="0"/>
      <p:bldP spid="5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404313"/>
            <a:ext cx="10515600" cy="6627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Lifetime landscape</a:t>
            </a:r>
            <a:endParaRPr lang="sr-Latn-RS" sz="3200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01294"/>
            <a:ext cx="5980102" cy="28289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4" y="971400"/>
            <a:ext cx="5905168" cy="291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263539"/>
            <a:ext cx="4870311" cy="20130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434" y="3363174"/>
            <a:ext cx="3018966" cy="29614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296400" y="3363174"/>
            <a:ext cx="2362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 – </a:t>
            </a:r>
            <a:r>
              <a:rPr lang="en-US" dirty="0" err="1" smtClean="0"/>
              <a:t>nestabilne</a:t>
            </a:r>
            <a:r>
              <a:rPr lang="en-US" dirty="0" smtClean="0"/>
              <a:t> PO</a:t>
            </a:r>
            <a:endParaRPr lang="sr-Latn-RS" dirty="0" smtClean="0"/>
          </a:p>
          <a:p>
            <a:r>
              <a:rPr lang="sr-Latn-R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P. </a:t>
            </a:r>
            <a:r>
              <a:rPr lang="en-US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Grujić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N. </a:t>
            </a:r>
            <a:r>
              <a:rPr lang="en-US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Simonović</a:t>
            </a:r>
            <a:r>
              <a:rPr lang="sr-Latn-R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Phys.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sr-Latn-R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</a:t>
            </a:r>
            <a:r>
              <a:rPr lang="sr-Latn-R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1159</a:t>
            </a:r>
            <a:r>
              <a:rPr lang="sr-Latn-R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(1995)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296400" y="4457581"/>
                <a:ext cx="236220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Ps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– </a:t>
                </a:r>
                <a:r>
                  <a:rPr lang="en-US" dirty="0" err="1" smtClean="0"/>
                  <a:t>stabilne</a:t>
                </a:r>
                <a:r>
                  <a:rPr lang="en-US" dirty="0" smtClean="0"/>
                  <a:t> PO</a:t>
                </a:r>
                <a:endParaRPr lang="sr-Latn-RS" dirty="0" smtClean="0"/>
              </a:p>
              <a:p>
                <a:r>
                  <a:rPr lang="en-US" sz="1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N. </a:t>
                </a:r>
                <a:r>
                  <a:rPr lang="en-US" sz="14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Simonović</a:t>
                </a:r>
                <a:r>
                  <a:rPr lang="en-US" sz="1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and </a:t>
                </a:r>
                <a:r>
                  <a:rPr lang="en-US" sz="1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J</a:t>
                </a:r>
                <a:r>
                  <a:rPr lang="sr-Latn-RS" sz="1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</a:t>
                </a:r>
                <a:r>
                  <a:rPr lang="en-US" sz="1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en-US" sz="1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1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Rost</a:t>
                </a:r>
                <a:r>
                  <a:rPr lang="en-US" sz="1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/>
                </a:r>
                <a:br>
                  <a:rPr lang="en-US" sz="1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en-US" sz="1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EPJ </a:t>
                </a:r>
                <a:r>
                  <a:rPr lang="en-US" sz="1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 </a:t>
                </a:r>
                <a:r>
                  <a:rPr lang="en-US" sz="1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15</a:t>
                </a:r>
                <a:r>
                  <a:rPr lang="sr-Latn-RS" sz="1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155 </a:t>
                </a:r>
                <a:r>
                  <a:rPr lang="en-US" sz="1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(2001)</a:t>
                </a:r>
                <a:endParaRPr lang="en-US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400" y="4457581"/>
                <a:ext cx="2362200" cy="800219"/>
              </a:xfrm>
              <a:prstGeom prst="rect">
                <a:avLst/>
              </a:prstGeom>
              <a:blipFill rotWithShape="0">
                <a:blip r:embed="rId6"/>
                <a:stretch>
                  <a:fillRect l="-773" t="-3788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9296400" y="5562600"/>
            <a:ext cx="2362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3b 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grav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sis.: M</a:t>
            </a:r>
            <a:r>
              <a:rPr lang="sr-Latn-RS" sz="1400" dirty="0" smtClean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r-Latn-RS" sz="1400" dirty="0" smtClean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Šu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vakov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V. 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Dmitra</a:t>
            </a:r>
            <a:r>
              <a:rPr lang="sr-Latn-RS" sz="1400" dirty="0" smtClean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inovi</a:t>
            </a:r>
            <a:r>
              <a:rPr lang="sr-Latn-RS" sz="1400" dirty="0" smtClean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ć,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PRL 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110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114301 (2013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63" y="1002245"/>
            <a:ext cx="6449137" cy="586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2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395605"/>
            <a:ext cx="10515600" cy="6627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sr-Latn-RS" altLang="en-US" sz="3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Semiklasičn</a:t>
            </a:r>
            <a:r>
              <a:rPr lang="en-US" altLang="en-US" sz="3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sr-Latn-RS" altLang="en-US" sz="3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metodi</a:t>
            </a:r>
            <a:r>
              <a:rPr lang="sr-Latn-RS" altLang="en-US" sz="3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Semiklasi</a:t>
            </a:r>
            <a:r>
              <a:rPr lang="sr-Latn-R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</a:t>
            </a:r>
            <a:r>
              <a:rPr lang="en-US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r>
              <a:rPr 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propagator</a:t>
            </a:r>
            <a:endParaRPr lang="sr-Latn-RS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AutoShape 2" descr="{\displaystyle H={\frac {1}{2}}(p_{x}^{2}+p_{y}^{2})+{\frac {1}{2}}(x^{2}+y^{2})+\lambda \left(x^{2}y-{\frac {y^{3}}{3}}\right).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"/>
              <p:cNvSpPr txBox="1">
                <a:spLocks noChangeArrowheads="1"/>
              </p:cNvSpPr>
              <p:nvPr/>
            </p:nvSpPr>
            <p:spPr bwMode="auto">
              <a:xfrm>
                <a:off x="838200" y="1138238"/>
                <a:ext cx="10668000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en-US" sz="2000" u="sng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</a:t>
                </a:r>
                <a:r>
                  <a:rPr lang="sr-Latn-CS" altLang="en-US" sz="2000" u="sng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ropagator</a:t>
                </a:r>
                <a:r>
                  <a:rPr lang="en-U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(e</a:t>
                </a:r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volucioni operator)</a:t>
                </a:r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r-Latn-RS" altLang="en-US" sz="20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𝑈</m:t>
                    </m:r>
                    <m:d>
                      <m:dPr>
                        <m:ctrlPr>
                          <a:rPr lang="sr-Latn-RS" altLang="en-US" sz="20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sr-Latn-RS" altLang="en-US" sz="20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𝑡</m:t>
                        </m:r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sz="20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exp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⁡(−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𝑖𝐻𝑡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/ℏ)</m:t>
                    </m:r>
                  </m:oMath>
                </a14:m>
                <a:r>
                  <a:rPr lang="en-U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prevodi početno</a:t>
                </a:r>
                <a:r>
                  <a:rPr lang="en-U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stanje </a:t>
                </a:r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sistema </a:t>
                </a:r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𝑡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=0</m:t>
                    </m:r>
                  </m:oMath>
                </a14:m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u stanje </a:t>
                </a:r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u</a:t>
                </a:r>
                <a:r>
                  <a:rPr lang="en-U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20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proizvoljnom</a:t>
                </a:r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trenutku </a:t>
                </a:r>
                <a14:m>
                  <m:oMath xmlns:m="http://schemas.openxmlformats.org/officeDocument/2006/math">
                    <m:r>
                      <a:rPr lang="sr-Latn-CS" altLang="en-US" sz="20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𝑡</m:t>
                    </m:r>
                  </m:oMath>
                </a14:m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en-U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𝜓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𝑡</m:t>
                        </m:r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𝑈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𝑡</m:t>
                        </m:r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𝜓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(0)</m:t>
                    </m:r>
                  </m:oMath>
                </a14:m>
                <a:r>
                  <a:rPr lang="en-U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sr-Latn-CS" altLang="en-US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138238"/>
                <a:ext cx="10668000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629" t="-5172" r="-629" b="-1465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8"/>
              <p:cNvSpPr txBox="1">
                <a:spLocks noChangeArrowheads="1"/>
              </p:cNvSpPr>
              <p:nvPr/>
            </p:nvSpPr>
            <p:spPr bwMode="auto">
              <a:xfrm>
                <a:off x="838200" y="1981200"/>
                <a:ext cx="10515600" cy="707886"/>
              </a:xfrm>
              <a:prstGeom prst="rect">
                <a:avLst/>
              </a:prstGeom>
              <a:noFill/>
              <a:ln w="19050" algn="ctr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Fajnman (R. Feynman, 1965) je pokazao da se jezgro propagator</a:t>
                </a:r>
                <a:r>
                  <a:rPr lang="en-U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𝑈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en-US" sz="2000" dirty="0" smtClean="0">
                    <a:cs typeface="Times New Roman" panose="02020603050405020304" pitchFamily="18" charset="0"/>
                  </a:rPr>
                  <a:t> </a:t>
                </a:r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može </a:t>
                </a:r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izraziti preko sume kontribucija</a:t>
                </a:r>
                <a:r>
                  <a:rPr lang="sr-Latn-CS" altLang="en-US" sz="20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r-Latn-CS" altLang="en-US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exp</m:t>
                    </m:r>
                    <m:r>
                      <a:rPr lang="sr-Latn-CS" altLang="en-US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⁡(</m:t>
                    </m:r>
                    <m:r>
                      <a:rPr lang="sr-Latn-CS" altLang="en-US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𝑖𝑆</m:t>
                    </m:r>
                    <m:r>
                      <a:rPr lang="sr-Latn-CS" altLang="en-US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sr-Latn-CS" altLang="en-US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′,</m:t>
                    </m:r>
                    <m:r>
                      <a:rPr lang="sr-Latn-CS" altLang="en-US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sr-Latn-CS" altLang="en-US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)/ℏ) </m:t>
                    </m:r>
                  </m:oMath>
                </a14:m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duž </a:t>
                </a:r>
                <a:r>
                  <a:rPr lang="sr-Latn-CS" altLang="en-US" sz="2000" u="sng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svih puteva</a:t>
                </a:r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od </a:t>
                </a:r>
                <a14:m>
                  <m:oMath xmlns:m="http://schemas.openxmlformats.org/officeDocument/2006/math">
                    <m:r>
                      <a:rPr lang="sr-Latn-CS" alt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CS" alt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</a:t>
                </a:r>
                <a:r>
                  <a:rPr lang="sr-Latn-CS" altLang="en-US" sz="2000" dirty="0"/>
                  <a:t> </a:t>
                </a:r>
                <a14:m>
                  <m:oMath xmlns:m="http://schemas.openxmlformats.org/officeDocument/2006/math">
                    <m:r>
                      <a:rPr lang="sr-Latn-CS" alt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sr-Latn-CS" altLang="en-US" sz="2000" dirty="0"/>
                  <a:t> </a:t>
                </a:r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u vremenu </a:t>
                </a:r>
                <a14:m>
                  <m:oMath xmlns:m="http://schemas.openxmlformats.org/officeDocument/2006/math">
                    <m:r>
                      <a:rPr lang="sr-Latn-CS" alt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sr-Latn-CS" altLang="en-US" sz="2000" dirty="0"/>
                  <a:t>. </a:t>
                </a:r>
              </a:p>
            </p:txBody>
          </p:sp>
        </mc:Choice>
        <mc:Fallback xmlns="">
          <p:sp>
            <p:nvSpPr>
              <p:cNvPr id="13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981200"/>
                <a:ext cx="10515600" cy="707886"/>
              </a:xfrm>
              <a:prstGeom prst="rect">
                <a:avLst/>
              </a:prstGeom>
              <a:blipFill rotWithShape="0">
                <a:blip r:embed="rId4"/>
                <a:stretch>
                  <a:fillRect l="-579" t="-3361" b="-13445"/>
                </a:stretch>
              </a:blipFill>
              <a:ln w="19050" algn="ctr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11"/>
              <p:cNvSpPr txBox="1">
                <a:spLocks noChangeArrowheads="1"/>
              </p:cNvSpPr>
              <p:nvPr/>
            </p:nvSpPr>
            <p:spPr bwMode="auto">
              <a:xfrm>
                <a:off x="838200" y="2971800"/>
                <a:ext cx="10515600" cy="1015663"/>
              </a:xfrm>
              <a:prstGeom prst="rect">
                <a:avLst/>
              </a:prstGeom>
              <a:solidFill>
                <a:srgbClr val="CCECFF"/>
              </a:solidFill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U </a:t>
                </a:r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klasičnom limitu </a:t>
                </a:r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članovi sume su brzo oscilujuće funkcije i međusobno se poništavaju </a:t>
                </a:r>
                <a:r>
                  <a:rPr lang="en-US" altLang="en-US" sz="20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sem</a:t>
                </a:r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u oblastima gde je </a:t>
                </a:r>
                <a14:m>
                  <m:oMath xmlns:m="http://schemas.openxmlformats.org/officeDocument/2006/math">
                    <m:r>
                      <a:rPr lang="el-GR" altLang="en-US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  <m:r>
                      <a:rPr lang="sr-Latn-CS" altLang="en-US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sr-Latn-CS" altLang="en-US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l-GR" altLang="en-US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  <m:r>
                      <a:rPr lang="sr-Latn-CS" altLang="en-US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sr-Latn-CS" altLang="en-US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 </m:t>
                    </m:r>
                  </m:oMath>
                </a14:m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apr. stac</a:t>
                </a:r>
                <a:r>
                  <a:rPr lang="en-U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faze</a:t>
                </a:r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</a:t>
                </a:r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 </a:t>
                </a:r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putevi odgovaraju </a:t>
                </a:r>
                <a:r>
                  <a:rPr lang="sr-Latn-CS" altLang="en-US" sz="2000" u="sng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klasičnim trajektorijama</a:t>
                </a:r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(Hamiltonov princip najmanjeg dejstva).</a:t>
                </a:r>
              </a:p>
            </p:txBody>
          </p:sp>
        </mc:Choice>
        <mc:Fallback xmlns="">
          <p:sp>
            <p:nvSpPr>
              <p:cNvPr id="15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2971800"/>
                <a:ext cx="10515600" cy="1015663"/>
              </a:xfrm>
              <a:prstGeom prst="rect">
                <a:avLst/>
              </a:prstGeom>
              <a:blipFill rotWithShape="0">
                <a:blip r:embed="rId5"/>
                <a:stretch>
                  <a:fillRect l="-638" t="-3614" r="-580" b="-963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13"/>
              <p:cNvSpPr txBox="1">
                <a:spLocks noChangeArrowheads="1"/>
              </p:cNvSpPr>
              <p:nvPr/>
            </p:nvSpPr>
            <p:spPr bwMode="auto">
              <a:xfrm>
                <a:off x="833846" y="4127524"/>
                <a:ext cx="6176554" cy="14382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sr-Latn-CS" altLang="en-US" sz="2000" dirty="0" smtClean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Van Flek - Gucvilerov semiklasični propagator:</a:t>
                </a:r>
                <a:endParaRPr lang="en-US" altLang="en-US" sz="2000" dirty="0" smtClean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  <m:e>
                          <m:r>
                            <a:rPr lang="en-US" alt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  <m:r>
                            <a:rPr lang="en-US" alt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alt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e>
                          <m:r>
                            <a:rPr lang="en-US" alt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altLang="en-US" sz="2000" b="0" i="0" smtClean="0">
                              <a:latin typeface="Cambria Math" panose="02040503050406030204" pitchFamily="18" charset="0"/>
                            </a:rPr>
                            <m:t>sve</m:t>
                          </m:r>
                          <m:r>
                            <a:rPr lang="en-US" altLang="en-US" sz="2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sz="2000" b="0" i="0" smtClean="0">
                              <a:latin typeface="Cambria Math" panose="02040503050406030204" pitchFamily="18" charset="0"/>
                            </a:rPr>
                            <m:t>traj</m:t>
                          </m:r>
                          <m:r>
                            <a:rPr lang="en-US" altLang="en-US" sz="2000" b="0" i="0" smtClean="0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alt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</m:e>
                                        <m:sup>
                                          <m:r>
                                            <a:rPr lang="en-US" altLang="en-US" sz="20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altLang="en-US" sz="20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r>
                                        <a:rPr lang="en-US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en-US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num>
                                    <m:den>
                                      <m:r>
                                        <a:rPr lang="en-US" alt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alt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ℏ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  <m:t>𝑖𝑆</m:t>
                              </m:r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  <m:t>′,</m:t>
                              </m:r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  <m:t>)/ℏ−</m:t>
                              </m:r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𝜇𝜋</m:t>
                              </m:r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/2)]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sr-Latn-CS" altLang="en-US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3846" y="4127524"/>
                <a:ext cx="6176554" cy="1438279"/>
              </a:xfrm>
              <a:prstGeom prst="rect">
                <a:avLst/>
              </a:prstGeom>
              <a:blipFill rotWithShape="0">
                <a:blip r:embed="rId6"/>
                <a:stretch>
                  <a:fillRect l="-1086" t="-211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833846" y="5791200"/>
            <a:ext cx="60241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Apr. </a:t>
            </a:r>
            <a:r>
              <a:rPr lang="en-US" alt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zamrznutih</a:t>
            </a:r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Gausijana</a:t>
            </a:r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sr-Latn-C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FGA</a:t>
            </a:r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sr-Latn-C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Heller </a:t>
            </a:r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sr-Latn-C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1981</a:t>
            </a:r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</a:p>
          <a:p>
            <a:r>
              <a:rPr lang="sr-Latn-C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FGA </a:t>
            </a:r>
            <a:r>
              <a:rPr lang="sr-Latn-C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</a:t>
            </a: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p. </a:t>
            </a:r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VF-G </a:t>
            </a:r>
            <a:r>
              <a:rPr lang="en-US" alt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propagatora</a:t>
            </a:r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sr-Latn-C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r-Latn-C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Herman-Kluk</a:t>
            </a:r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r-Latn-C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(1984</a:t>
            </a: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l-GR" alt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30"/>
              <p:cNvSpPr txBox="1">
                <a:spLocks noChangeArrowheads="1"/>
              </p:cNvSpPr>
              <p:nvPr/>
            </p:nvSpPr>
            <p:spPr bwMode="auto">
              <a:xfrm>
                <a:off x="10570804" y="5297489"/>
                <a:ext cx="706796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baseline="0" dirty="0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en-US" i="1" baseline="0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b="0" i="1" baseline="0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en-US" i="1" baseline="0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altLang="en-US" baseline="0" dirty="0"/>
              </a:p>
            </p:txBody>
          </p:sp>
        </mc:Choice>
        <mc:Fallback xmlns="">
          <p:sp>
            <p:nvSpPr>
              <p:cNvPr id="11" name="Text 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70804" y="5297489"/>
                <a:ext cx="706796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47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2"/>
              <p:cNvSpPr txBox="1">
                <a:spLocks noChangeArrowheads="1"/>
              </p:cNvSpPr>
              <p:nvPr/>
            </p:nvSpPr>
            <p:spPr bwMode="auto">
              <a:xfrm>
                <a:off x="10668000" y="5842001"/>
                <a:ext cx="60960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baseline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l-GR" altLang="en-US" i="1" baseline="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𝜓</m:t>
                      </m:r>
                      <m:r>
                        <a:rPr lang="en-US" altLang="en-US" i="1" baseline="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a:rPr lang="en-US" altLang="en-US" i="1" baseline="30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altLang="en-US" i="1" baseline="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l-GR" altLang="en-US" i="1" baseline="0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68000" y="5842001"/>
                <a:ext cx="609600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0000" b="-147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40" descr="wp2-morse"/>
          <p:cNvPicPr>
            <a:picLocks noChangeAspect="1" noChangeArrowheads="1"/>
          </p:cNvPicPr>
          <p:nvPr/>
        </p:nvPicPr>
        <p:blipFill>
          <a:blip r:embed="rId9">
            <a:lum bright="-4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5200" y="4267200"/>
            <a:ext cx="3429000" cy="21193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144000" y="6260068"/>
                <a:ext cx="4267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0" y="6260068"/>
                <a:ext cx="426719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04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5" grpId="0" animBg="1"/>
      <p:bldP spid="17" grpId="0"/>
      <p:bldP spid="8" grpId="0"/>
      <p:bldP spid="11" grpId="0"/>
      <p:bldP spid="12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395605"/>
            <a:ext cx="10515600" cy="6627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dirty="0" err="1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Integrabilnost</a:t>
            </a:r>
            <a:r>
              <a:rPr lang="en-US" sz="3200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dirty="0" err="1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simetrije</a:t>
            </a:r>
            <a:r>
              <a:rPr lang="en-US" sz="3200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3200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kvantni</a:t>
            </a:r>
            <a:r>
              <a:rPr lang="en-US" sz="3200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brojevi</a:t>
            </a:r>
            <a:endParaRPr lang="en-US" sz="3200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51264" y="1198415"/>
            <a:ext cx="9130936" cy="830997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Teorema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Emi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Neter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Svakoj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r-Latn-R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simetriji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fizi</a:t>
            </a:r>
            <a:r>
              <a:rPr lang="sr-Latn-R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kog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r-Latn-R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sr-Latn-R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odnosu na neku neprekidnu transformaciju)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odgovara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jedan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integral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kretanja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862376" y="5791200"/>
            <a:ext cx="103390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sr-Latn-CS" altLang="en-US" sz="2000" dirty="0" smtClean="0">
                <a:latin typeface="Tahoma" panose="020B0604030504040204" pitchFamily="34" charset="0"/>
              </a:rPr>
              <a:t>Ispitivanje klasične integrabilnosti – put ka nalaženju kompletnog skupa</a:t>
            </a:r>
            <a:r>
              <a:rPr lang="sr-Latn-CS" altLang="en-US" sz="2000" dirty="0" smtClean="0">
                <a:solidFill>
                  <a:srgbClr val="0070C0"/>
                </a:solidFill>
                <a:latin typeface="Tahoma" panose="020B0604030504040204" pitchFamily="34" charset="0"/>
              </a:rPr>
              <a:t> </a:t>
            </a:r>
            <a:r>
              <a:rPr lang="sr-Latn-CS" altLang="en-US" sz="2000" dirty="0">
                <a:solidFill>
                  <a:srgbClr val="0070C0"/>
                </a:solidFill>
                <a:latin typeface="Tahoma" panose="020B0604030504040204" pitchFamily="34" charset="0"/>
              </a:rPr>
              <a:t>kvantnih </a:t>
            </a:r>
            <a:r>
              <a:rPr lang="sr-Latn-CS" altLang="en-US" sz="2000" dirty="0" smtClean="0">
                <a:solidFill>
                  <a:srgbClr val="0070C0"/>
                </a:solidFill>
                <a:latin typeface="Tahoma" panose="020B0604030504040204" pitchFamily="34" charset="0"/>
              </a:rPr>
              <a:t>brojeva.</a:t>
            </a:r>
            <a:endParaRPr lang="en-US" altLang="en-US" sz="2000" dirty="0">
              <a:latin typeface="Tahoma" panose="020B0604030504040204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819400" y="3346102"/>
            <a:ext cx="6172200" cy="461665"/>
          </a:xfrm>
          <a:prstGeom prst="rect">
            <a:avLst/>
          </a:prstGeom>
          <a:noFill/>
          <a:ln w="19050" algn="ctr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14999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sr-Latn-CS" altLang="en-US" sz="2400" dirty="0">
                <a:latin typeface="Tahoma" panose="020B0604030504040204" pitchFamily="34" charset="0"/>
              </a:rPr>
              <a:t>integral </a:t>
            </a:r>
            <a:r>
              <a:rPr lang="sr-Latn-CS" altLang="en-US" sz="2400" dirty="0" smtClean="0">
                <a:latin typeface="Tahoma" panose="020B0604030504040204" pitchFamily="34" charset="0"/>
              </a:rPr>
              <a:t>kretanja </a:t>
            </a:r>
            <a:r>
              <a:rPr lang="en-US" altLang="en-US" sz="2400" dirty="0" smtClean="0">
                <a:latin typeface="Tahoma" panose="020B0604030504040204" pitchFamily="34" charset="0"/>
                <a:cs typeface="Times New Roman" panose="02020603050405020304" pitchFamily="18" charset="0"/>
              </a:rPr>
              <a:t>↔</a:t>
            </a:r>
            <a:r>
              <a:rPr lang="sr-Latn-RS" altLang="en-US" sz="2400" dirty="0" smtClean="0">
                <a:latin typeface="Tahoma" panose="020B0604030504040204" pitchFamily="34" charset="0"/>
                <a:cs typeface="Times New Roman" panose="02020603050405020304" pitchFamily="18" charset="0"/>
              </a:rPr>
              <a:t> simetrija </a:t>
            </a:r>
            <a:r>
              <a:rPr lang="en-US" altLang="en-US" sz="2400" dirty="0" smtClean="0">
                <a:latin typeface="Tahoma" panose="020B0604030504040204" pitchFamily="34" charset="0"/>
                <a:cs typeface="Times New Roman" panose="02020603050405020304" pitchFamily="18" charset="0"/>
              </a:rPr>
              <a:t>↔</a:t>
            </a:r>
            <a:r>
              <a:rPr lang="sr-Latn-CS" altLang="en-US" sz="2400" dirty="0" smtClean="0">
                <a:latin typeface="Tahoma" panose="020B0604030504040204" pitchFamily="34" charset="0"/>
              </a:rPr>
              <a:t> kvantni broj</a:t>
            </a:r>
          </a:p>
        </p:txBody>
      </p:sp>
      <p:sp>
        <p:nvSpPr>
          <p:cNvPr id="2" name="TextBox 1"/>
          <p:cNvSpPr txBox="1"/>
          <p:nvPr/>
        </p:nvSpPr>
        <p:spPr>
          <a:xfrm flipH="1">
            <a:off x="2819400" y="2265215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ontologija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838199" y="4095690"/>
            <a:ext cx="10515601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folHlink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sr-Latn-CS" alt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Integrabilnost:</a:t>
            </a:r>
          </a:p>
          <a:p>
            <a:r>
              <a:rPr lang="sr-Latn-CS" altLang="en-US" sz="24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Klasična mehanika</a:t>
            </a:r>
            <a:r>
              <a:rPr lang="sr-Latn-CS" alt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Postoji kompletan skup integrala </a:t>
            </a:r>
            <a:r>
              <a:rPr lang="sr-Latn-C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kretanja </a:t>
            </a:r>
            <a:r>
              <a:rPr lang="sr-Latn-CS" alt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involuciji.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838199" y="4953000"/>
            <a:ext cx="105156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folHlink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sr-Latn-CS" altLang="en-US" sz="24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Kvantna mehanika</a:t>
            </a:r>
            <a:r>
              <a:rPr lang="sr-Latn-CS" alt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Postoji kompletan skup komutirajućih </a:t>
            </a:r>
            <a:r>
              <a:rPr lang="sr-Latn-CS" alt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opse</a:t>
            </a:r>
            <a:r>
              <a:rPr lang="en-US" altLang="en-US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sr-Latn-CS" altLang="en-US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vabli</a:t>
            </a:r>
            <a:r>
              <a:rPr lang="sr-Latn-CS" alt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819400" y="2738735"/>
            <a:ext cx="6172200" cy="46166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Latn-R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klasična                                 kvantna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36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2" grpId="0"/>
      <p:bldP spid="12" grpId="0"/>
      <p:bldP spid="13" grpId="0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95605"/>
            <a:ext cx="10515600" cy="6627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sr-Latn-RS" sz="3200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Kvantni haos</a:t>
            </a:r>
            <a:endParaRPr lang="sr-Latn-RS" sz="3200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838200" y="1066800"/>
            <a:ext cx="10820400" cy="461665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Kvantni</a:t>
            </a:r>
            <a:r>
              <a:rPr lang="en-US" alt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haos</a:t>
            </a:r>
            <a:r>
              <a:rPr lang="sr-Latn-RS" alt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en-US" alt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n-US" alt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alt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anifestacije</a:t>
            </a:r>
            <a:r>
              <a:rPr lang="en-US" alt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klasi</a:t>
            </a:r>
            <a:r>
              <a:rPr lang="sr-Latn-RS" alt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</a:t>
            </a:r>
            <a:r>
              <a:rPr lang="en-US" alt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</a:t>
            </a:r>
            <a:r>
              <a:rPr lang="en-US" alt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haoti</a:t>
            </a:r>
            <a:r>
              <a:rPr lang="sr-Latn-RS" alt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</a:t>
            </a:r>
            <a:r>
              <a:rPr lang="en-US" alt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 </a:t>
            </a:r>
            <a:r>
              <a:rPr lang="en-US" alt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dinamike</a:t>
            </a:r>
            <a:r>
              <a:rPr lang="en-US" alt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US" alt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kvantnoj</a:t>
            </a:r>
            <a:r>
              <a:rPr lang="en-US" alt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mehanici</a:t>
            </a:r>
            <a:r>
              <a:rPr lang="en-US" alt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r-Latn-CS" alt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38200" y="1600200"/>
            <a:ext cx="106680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folHlink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sr-Latn-RS" altLang="en-US" sz="20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Lokalizacija talasne funkcije</a:t>
            </a:r>
            <a:r>
              <a:rPr lang="sr-Latn-C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sr-Latn-RS" alt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sr-Latn-CS" altLang="en-US" sz="2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Integrabilan sistem: </a:t>
            </a:r>
            <a:r>
              <a:rPr lang="sr-Latn-C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Talasna funkcija</a:t>
            </a:r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alt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lokalizovana</a:t>
            </a:r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US" alt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oblasti</a:t>
            </a:r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konfiguracionog</a:t>
            </a:r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prostora</a:t>
            </a:r>
            <a:r>
              <a:rPr lang="sr-Latn-R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koja je</a:t>
            </a:r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ograni</a:t>
            </a:r>
            <a:r>
              <a:rPr lang="sr-Latn-R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</a:t>
            </a:r>
            <a:r>
              <a:rPr lang="en-US" alt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sr-Latn-R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r-Latn-R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kaustikama (projekcijom) odgovarajućeg torusa.</a:t>
            </a:r>
            <a:endParaRPr lang="sr-Latn-RS" alt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sr-Latn-RS" altLang="en-US" sz="2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Ergodičan sistem</a:t>
            </a:r>
            <a:r>
              <a:rPr lang="sr-Latn-CS" altLang="en-US" sz="2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sr-Latn-C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Talasna funkcija</a:t>
            </a: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r-Latn-R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sr-Latn-R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proteže </a:t>
            </a:r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</a:t>
            </a:r>
            <a:r>
              <a:rPr lang="sr-Latn-R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celoj klasično dostupnoj </a:t>
            </a:r>
            <a:r>
              <a:rPr lang="en-US" alt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oblasti</a:t>
            </a:r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konfigura</a:t>
            </a:r>
            <a:r>
              <a:rPr lang="sr-Latn-R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alt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cionog</a:t>
            </a:r>
            <a:r>
              <a:rPr lang="en-U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prostora</a:t>
            </a:r>
            <a:r>
              <a:rPr lang="sr-Latn-R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r-Latn-RS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 energiji jednakoj svojstvenoj energiji kvantnog stanja.</a:t>
            </a:r>
            <a:endParaRPr lang="en-US" alt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"/>
              <p:cNvSpPr txBox="1">
                <a:spLocks noChangeArrowheads="1"/>
              </p:cNvSpPr>
              <p:nvPr/>
            </p:nvSpPr>
            <p:spPr bwMode="auto">
              <a:xfrm>
                <a:off x="838200" y="3505200"/>
                <a:ext cx="10668000" cy="29236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sr-Latn-RS" altLang="en-US" sz="2000" u="sng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Statistička raspodela energijskih nivoa</a:t>
                </a:r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endParaRPr lang="sr-Latn-RS" altLang="en-US" sz="20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sr-Latn-CS" altLang="en-US" sz="2000" dirty="0" smtClean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Integrabilan sistem: </a:t>
                </a:r>
                <a:r>
                  <a:rPr lang="sr-Latn-R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Poasonova raspodela 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altLang="en-US" sz="20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𝑃</m:t>
                      </m:r>
                      <m:d>
                        <m:dPr>
                          <m:ctrlPr>
                            <a:rPr lang="sr-Latn-RS" altLang="en-US" sz="20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sr-Latn-RS" altLang="en-US" sz="20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𝑠</m:t>
                          </m:r>
                        </m:e>
                      </m:d>
                      <m:r>
                        <a:rPr lang="sr-Latn-RS" altLang="en-US" sz="20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sr-Latn-RS" altLang="en-US" sz="20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sr-Latn-RS" altLang="en-US" sz="20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sr-Latn-RS" altLang="en-US" sz="20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sr-Latn-RS" altLang="en-US" sz="20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𝑠</m:t>
                          </m:r>
                        </m:sup>
                      </m:sSup>
                      <m:r>
                        <a:rPr lang="sr-Latn-RS" altLang="en-US" sz="20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sr-Latn-RS" altLang="en-US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sr-Latn-R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Najverovatnije rastojanje nivoa je </a:t>
                </a:r>
                <a14:m>
                  <m:oMath xmlns:m="http://schemas.openxmlformats.org/officeDocument/2006/math">
                    <m:r>
                      <a:rPr lang="sr-Latn-RS" altLang="en-US" sz="20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𝑠</m:t>
                    </m:r>
                    <m:r>
                      <a:rPr lang="sr-Latn-RS" altLang="en-US" sz="20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=0</m:t>
                    </m:r>
                  </m:oMath>
                </a14:m>
                <a:r>
                  <a:rPr lang="sr-Latn-R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r-Latn-RS" alt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⇒</m:t>
                    </m:r>
                  </m:oMath>
                </a14:m>
                <a:r>
                  <a:rPr lang="sr-Latn-R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tendencija ka klasterizaciji nivoa.</a:t>
                </a:r>
              </a:p>
              <a:p>
                <a:pPr>
                  <a:spcAft>
                    <a:spcPts val="600"/>
                  </a:spcAft>
                </a:pPr>
                <a:r>
                  <a:rPr lang="sr-Latn-RS" altLang="en-US" sz="2000" dirty="0" smtClean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Ergodičan sistem</a:t>
                </a:r>
                <a:r>
                  <a:rPr lang="sr-Latn-CS" altLang="en-US" sz="2000" dirty="0" smtClean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sr-Latn-R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Vignerova raspodela 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altLang="en-US" sz="2000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𝑃</m:t>
                      </m:r>
                      <m:d>
                        <m:dPr>
                          <m:ctrlPr>
                            <a:rPr lang="sr-Latn-RS" altLang="en-US" sz="20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sr-Latn-RS" altLang="en-US" sz="20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𝑠</m:t>
                          </m:r>
                        </m:e>
                      </m:d>
                      <m:r>
                        <a:rPr lang="sr-Latn-RS" altLang="en-US" sz="2000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sr-Latn-RS" altLang="en-US" sz="20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sr-Latn-RS" altLang="en-US" sz="200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sr-Latn-RS" alt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sr-Latn-RS" altLang="en-US" sz="20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sr-Latn-RS" altLang="en-US" sz="20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𝑠</m:t>
                          </m:r>
                          <m:r>
                            <a:rPr lang="sr-Latn-RS" altLang="en-US" sz="20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lang="sr-Latn-RS" altLang="en-US" sz="20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sr-Latn-RS" altLang="en-US" sz="20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sr-Latn-RS" alt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sr-Latn-RS" altLang="en-US" sz="200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sr-Latn-RS" altLang="en-US" sz="20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sr-Latn-RS" altLang="en-US" sz="20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sr-Latn-RS" altLang="en-US" sz="20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/2</m:t>
                          </m:r>
                        </m:sup>
                      </m:sSup>
                      <m:r>
                        <a:rPr lang="sr-Latn-RS" altLang="en-US" sz="2000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sr-Latn-RS" altLang="en-US" sz="20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sr-Latn-R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Maksimum raspodele je pri nekoj vrenosti </a:t>
                </a:r>
                <a14:m>
                  <m:oMath xmlns:m="http://schemas.openxmlformats.org/officeDocument/2006/math">
                    <m:r>
                      <a:rPr lang="sr-Latn-RS" altLang="en-US" sz="2000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𝑠</m:t>
                    </m:r>
                    <m:r>
                      <a:rPr lang="sr-Latn-RS" alt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sr-Latn-RS" altLang="en-US" sz="2000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</m:oMath>
                </a14:m>
                <a:r>
                  <a:rPr lang="sr-Latn-R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r-Latn-RS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⇒</m:t>
                    </m:r>
                  </m:oMath>
                </a14:m>
                <a:r>
                  <a:rPr lang="sr-Latn-R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tendencija ka </a:t>
                </a:r>
                <a:r>
                  <a:rPr lang="sr-Latn-R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odbijanju </a:t>
                </a:r>
                <a:r>
                  <a:rPr lang="sr-Latn-R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nivoa</a:t>
                </a:r>
                <a:r>
                  <a:rPr lang="sr-Latn-R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sr-Latn-RS" altLang="en-US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3505200"/>
                <a:ext cx="10668000" cy="2923621"/>
              </a:xfrm>
              <a:prstGeom prst="rect">
                <a:avLst/>
              </a:prstGeom>
              <a:blipFill rotWithShape="0">
                <a:blip r:embed="rId2"/>
                <a:stretch>
                  <a:fillRect l="-629" t="-1042" b="-27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705600" y="1492756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* M. Beri je sugerisao naziv Quantum Chaology.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41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95605"/>
            <a:ext cx="10515600" cy="6627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sr-Latn-RS" sz="32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Primer</a:t>
            </a:r>
            <a:r>
              <a:rPr lang="en-US" sz="32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  <a:r>
              <a:rPr lang="sr-Latn-RS" sz="32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sr-Latn-R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r-Latn-RS" sz="3200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Bilijari</a:t>
            </a:r>
            <a:endParaRPr lang="sr-Latn-RS" sz="3200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808" y="1066800"/>
            <a:ext cx="8214783" cy="17603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6188222"/>
            <a:ext cx="918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Raspodela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nivoa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</a:t>
            </a:r>
            <a:r>
              <a:rPr lang="sr-Latn-R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(a)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kružni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bilijar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(100000 </a:t>
            </a:r>
            <a:r>
              <a:rPr lang="sr-Latn-R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nivoa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sr-Latn-R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(b)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kardioidni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bilijar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(11000 </a:t>
            </a:r>
            <a:r>
              <a:rPr lang="sr-Latn-R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nivoa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r>
              <a:rPr lang="sr-Latn-R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010" y="3353437"/>
            <a:ext cx="9045404" cy="28347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47771" y="2819400"/>
            <a:ext cx="9848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Trajektorija i odgovarajuća talasna funkcija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</a:t>
            </a:r>
            <a:r>
              <a:rPr lang="sr-Latn-R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kružni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bilijar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sr-Latn-R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levo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sr-Latn-R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kardioidni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bilijar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sr-Latn-R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desno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r>
              <a:rPr lang="sr-Latn-R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88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73" name="Text Box 13"/>
          <p:cNvSpPr txBox="1">
            <a:spLocks noChangeArrowheads="1"/>
          </p:cNvSpPr>
          <p:nvPr/>
        </p:nvSpPr>
        <p:spPr bwMode="auto">
          <a:xfrm>
            <a:off x="685800" y="6044625"/>
            <a:ext cx="98929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82880" indent="-182880"/>
            <a:r>
              <a:rPr lang="en-US" altLang="en-US" sz="1600" dirty="0">
                <a:solidFill>
                  <a:srgbClr val="333399"/>
                </a:solidFill>
                <a:latin typeface="Tahoma" panose="020B0604030504040204" pitchFamily="34" charset="0"/>
              </a:rPr>
              <a:t>* N.S. </a:t>
            </a:r>
            <a:r>
              <a:rPr lang="en-US" altLang="en-US" sz="1600" dirty="0" err="1">
                <a:solidFill>
                  <a:srgbClr val="333399"/>
                </a:solidFill>
                <a:latin typeface="Tahoma" panose="020B0604030504040204" pitchFamily="34" charset="0"/>
              </a:rPr>
              <a:t>Simonović</a:t>
            </a:r>
            <a:r>
              <a:rPr lang="sr-Latn-CS" altLang="en-US" sz="1600" dirty="0">
                <a:solidFill>
                  <a:srgbClr val="333399"/>
                </a:solidFill>
                <a:latin typeface="Tahoma" panose="020B0604030504040204" pitchFamily="34" charset="0"/>
              </a:rPr>
              <a:t>,</a:t>
            </a:r>
            <a:r>
              <a:rPr lang="en-US" altLang="en-US" sz="1600" dirty="0">
                <a:solidFill>
                  <a:srgbClr val="333399"/>
                </a:solidFill>
                <a:latin typeface="Tahoma" panose="020B0604030504040204" pitchFamily="34" charset="0"/>
              </a:rPr>
              <a:t> R.G. </a:t>
            </a:r>
            <a:r>
              <a:rPr lang="en-US" altLang="en-US" sz="1600" dirty="0" err="1">
                <a:solidFill>
                  <a:srgbClr val="333399"/>
                </a:solidFill>
                <a:latin typeface="Tahoma" panose="020B0604030504040204" pitchFamily="34" charset="0"/>
              </a:rPr>
              <a:t>Nazmitdinov</a:t>
            </a:r>
            <a:r>
              <a:rPr lang="en-US" altLang="en-US" sz="1600" dirty="0">
                <a:solidFill>
                  <a:srgbClr val="333399"/>
                </a:solidFill>
                <a:latin typeface="Tahoma" panose="020B0604030504040204" pitchFamily="34" charset="0"/>
              </a:rPr>
              <a:t>,</a:t>
            </a:r>
            <a:r>
              <a:rPr lang="sr-Latn-CS" altLang="en-US" sz="1600" dirty="0">
                <a:solidFill>
                  <a:srgbClr val="333399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1600" dirty="0">
                <a:solidFill>
                  <a:srgbClr val="333399"/>
                </a:solidFill>
                <a:latin typeface="Tahoma" panose="020B0604030504040204" pitchFamily="34" charset="0"/>
              </a:rPr>
              <a:t>"Hidden symmetries of two-electron quantum dots in a </a:t>
            </a:r>
            <a:r>
              <a:rPr lang="en-US" altLang="en-US" sz="1600" dirty="0" smtClean="0">
                <a:solidFill>
                  <a:srgbClr val="333399"/>
                </a:solidFill>
                <a:latin typeface="Tahoma" panose="020B0604030504040204" pitchFamily="34" charset="0"/>
              </a:rPr>
              <a:t>magnetic</a:t>
            </a:r>
            <a:r>
              <a:rPr lang="sr-Latn-RS" altLang="en-US" sz="1600" dirty="0" smtClean="0">
                <a:solidFill>
                  <a:srgbClr val="333399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1600" dirty="0" smtClean="0">
                <a:solidFill>
                  <a:srgbClr val="333399"/>
                </a:solidFill>
                <a:latin typeface="Tahoma" panose="020B0604030504040204" pitchFamily="34" charset="0"/>
              </a:rPr>
              <a:t>field",</a:t>
            </a:r>
            <a:r>
              <a:rPr lang="sr-Latn-RS" altLang="en-US" sz="1600" dirty="0" smtClean="0">
                <a:solidFill>
                  <a:srgbClr val="333399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1600" dirty="0" smtClean="0">
                <a:solidFill>
                  <a:srgbClr val="333399"/>
                </a:solidFill>
                <a:latin typeface="Tahoma" panose="020B0604030504040204" pitchFamily="34" charset="0"/>
              </a:rPr>
              <a:t>PRB </a:t>
            </a:r>
            <a:r>
              <a:rPr lang="en-US" altLang="en-US" sz="1600" b="1" dirty="0">
                <a:solidFill>
                  <a:srgbClr val="333399"/>
                </a:solidFill>
                <a:latin typeface="Tahoma" panose="020B0604030504040204" pitchFamily="34" charset="0"/>
              </a:rPr>
              <a:t>67</a:t>
            </a:r>
            <a:r>
              <a:rPr lang="en-US" altLang="en-US" sz="1600" dirty="0">
                <a:solidFill>
                  <a:srgbClr val="333399"/>
                </a:solidFill>
                <a:latin typeface="Tahoma" panose="020B0604030504040204" pitchFamily="34" charset="0"/>
              </a:rPr>
              <a:t>, 041305</a:t>
            </a:r>
            <a:r>
              <a:rPr lang="sr-Latn-CS" altLang="en-US" sz="1600" dirty="0">
                <a:solidFill>
                  <a:srgbClr val="333399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1600" dirty="0">
                <a:solidFill>
                  <a:srgbClr val="333399"/>
                </a:solidFill>
                <a:latin typeface="Tahoma" panose="020B0604030504040204" pitchFamily="34" charset="0"/>
              </a:rPr>
              <a:t>(R</a:t>
            </a:r>
            <a:r>
              <a:rPr lang="sr-Latn-CS" altLang="en-US" sz="1600" dirty="0">
                <a:solidFill>
                  <a:srgbClr val="333399"/>
                </a:solidFill>
                <a:latin typeface="Tahoma" panose="020B0604030504040204" pitchFamily="34" charset="0"/>
              </a:rPr>
              <a:t>apid Comm.</a:t>
            </a:r>
            <a:r>
              <a:rPr lang="en-US" altLang="en-US" sz="1600" dirty="0">
                <a:solidFill>
                  <a:srgbClr val="333399"/>
                </a:solidFill>
                <a:latin typeface="Tahoma" panose="020B0604030504040204" pitchFamily="34" charset="0"/>
              </a:rPr>
              <a:t>) (2003)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0169" name="Text Box 9"/>
              <p:cNvSpPr txBox="1">
                <a:spLocks noChangeArrowheads="1"/>
              </p:cNvSpPr>
              <p:nvPr/>
            </p:nvSpPr>
            <p:spPr bwMode="auto">
              <a:xfrm>
                <a:off x="762000" y="2286000"/>
                <a:ext cx="967740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en-US" sz="2000" dirty="0" smtClean="0">
                    <a:latin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altLang="en-US" sz="2000" i="1" dirty="0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en-US" sz="2000" i="1" baseline="-25000" dirty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l-GR" altLang="en-US" sz="2000" i="0" dirty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5/2</m:t>
                    </m:r>
                  </m:oMath>
                </a14:m>
                <a:r>
                  <a:rPr lang="en-US" altLang="en-US" sz="20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                    2</a:t>
                </a:r>
                <a:r>
                  <a:rPr lang="sr-Latn-RS" altLang="en-US" sz="2000" dirty="0" smtClean="0">
                    <a:latin typeface="Tahoma" panose="020B0604030504040204" pitchFamily="34" charset="0"/>
                  </a:rPr>
                  <a:t>    </a:t>
                </a:r>
                <a:r>
                  <a:rPr lang="en-US" altLang="en-US" sz="2000" dirty="0" smtClean="0">
                    <a:latin typeface="Tahoma" panose="020B0604030504040204" pitchFamily="34" charset="0"/>
                  </a:rPr>
                  <a:t>         </a:t>
                </a:r>
                <a:r>
                  <a:rPr lang="sr-Latn-RS" altLang="en-US" sz="2000" dirty="0" smtClean="0">
                    <a:latin typeface="Tahoma" panose="020B0604030504040204" pitchFamily="34" charset="0"/>
                  </a:rPr>
                  <a:t>    </a:t>
                </a:r>
                <a:r>
                  <a:rPr lang="en-US" altLang="en-US" sz="2000" dirty="0" smtClean="0">
                    <a:latin typeface="Times New Roman" panose="02020603050405020304" pitchFamily="18" charset="0"/>
                  </a:rPr>
                  <a:t>3/2</a:t>
                </a:r>
                <a:r>
                  <a:rPr lang="sr-Latn-RS" altLang="en-US" sz="2000" dirty="0" smtClean="0">
                    <a:latin typeface="Tahoma" panose="020B0604030504040204" pitchFamily="34" charset="0"/>
                  </a:rPr>
                  <a:t>    </a:t>
                </a:r>
                <a:r>
                  <a:rPr lang="en-US" altLang="en-US" sz="2000" dirty="0" smtClean="0">
                    <a:latin typeface="Tahoma" panose="020B0604030504040204" pitchFamily="34" charset="0"/>
                  </a:rPr>
                  <a:t>         </a:t>
                </a:r>
                <a:r>
                  <a:rPr lang="sr-Latn-RS" altLang="en-US" sz="2000" dirty="0" smtClean="0">
                    <a:latin typeface="Tahoma" panose="020B0604030504040204" pitchFamily="34" charset="0"/>
                  </a:rPr>
                  <a:t>    </a:t>
                </a:r>
                <a:r>
                  <a:rPr lang="en-US" altLang="en-US" sz="20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1</a:t>
                </a:r>
                <a:r>
                  <a:rPr lang="sr-Latn-RS" altLang="en-US" sz="2000" dirty="0" smtClean="0">
                    <a:latin typeface="Tahoma" panose="020B0604030504040204" pitchFamily="34" charset="0"/>
                  </a:rPr>
                  <a:t>   </a:t>
                </a:r>
                <a:r>
                  <a:rPr lang="en-US" altLang="en-US" sz="2000" dirty="0" smtClean="0">
                    <a:latin typeface="Tahoma" panose="020B0604030504040204" pitchFamily="34" charset="0"/>
                  </a:rPr>
                  <a:t>          </a:t>
                </a:r>
                <a:r>
                  <a:rPr lang="sr-Latn-RS" altLang="en-US" sz="2000" dirty="0" smtClean="0">
                    <a:latin typeface="Tahoma" panose="020B0604030504040204" pitchFamily="34" charset="0"/>
                  </a:rPr>
                  <a:t>     </a:t>
                </a:r>
                <a:r>
                  <a:rPr lang="en-US" altLang="en-US" sz="2000" dirty="0" smtClean="0">
                    <a:latin typeface="Times New Roman" panose="02020603050405020304" pitchFamily="18" charset="0"/>
                  </a:rPr>
                  <a:t>2/3</a:t>
                </a:r>
                <a:r>
                  <a:rPr lang="en-US" altLang="en-US" sz="2000" i="1" dirty="0" smtClean="0">
                    <a:latin typeface="Tahoma" panose="020B0604030504040204" pitchFamily="34" charset="0"/>
                  </a:rPr>
                  <a:t> </a:t>
                </a:r>
                <a:r>
                  <a:rPr lang="sr-Latn-RS" altLang="en-US" sz="2000" i="1" dirty="0" smtClean="0">
                    <a:latin typeface="Tahoma" panose="020B0604030504040204" pitchFamily="34" charset="0"/>
                  </a:rPr>
                  <a:t> </a:t>
                </a:r>
                <a:r>
                  <a:rPr lang="en-US" altLang="en-US" sz="2000" i="1" dirty="0" smtClean="0">
                    <a:latin typeface="Tahoma" panose="020B0604030504040204" pitchFamily="34" charset="0"/>
                  </a:rPr>
                  <a:t>           </a:t>
                </a:r>
                <a:r>
                  <a:rPr lang="sr-Latn-RS" altLang="en-US" sz="2000" i="1" dirty="0" smtClean="0">
                    <a:latin typeface="Tahoma" panose="020B0604030504040204" pitchFamily="34" charset="0"/>
                  </a:rPr>
                  <a:t>   </a:t>
                </a:r>
                <a:r>
                  <a:rPr lang="en-US" altLang="en-US" sz="2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1/2</a:t>
                </a:r>
                <a:endParaRPr lang="en-US" altLang="en-US" sz="2000" dirty="0">
                  <a:solidFill>
                    <a:srgbClr val="C00000"/>
                  </a:solidFill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0169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2286000"/>
                <a:ext cx="9677400" cy="400110"/>
              </a:xfrm>
              <a:prstGeom prst="rect">
                <a:avLst/>
              </a:prstGeom>
              <a:blipFill rotWithShape="0">
                <a:blip r:embed="rId2"/>
                <a:stretch>
                  <a:fillRect t="-7576" b="-257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 txBox="1">
            <a:spLocks/>
          </p:cNvSpPr>
          <p:nvPr/>
        </p:nvSpPr>
        <p:spPr>
          <a:xfrm>
            <a:off x="838200" y="395605"/>
            <a:ext cx="10515600" cy="6627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sr-Latn-RS" sz="32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Primer</a:t>
            </a:r>
            <a:r>
              <a:rPr lang="en-US" sz="32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r>
              <a:rPr lang="sr-Latn-RS" sz="32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sr-Latn-R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r-Latn-RS" sz="32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Osno-simetrična 2e kvantna tačka</a:t>
            </a:r>
            <a:endParaRPr lang="en-US" sz="3200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945967" y="4724400"/>
                <a:ext cx="9341033" cy="1209675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 algn="l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indent="-182880">
                  <a:buSzPct val="120000"/>
                </a:pPr>
                <a14:m>
                  <m:oMath xmlns:m="http://schemas.openxmlformats.org/officeDocument/2006/math">
                    <m:r>
                      <a:rPr lang="el-GR" altLang="en-US" sz="2000" i="1" dirty="0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en-US" sz="2000" i="1" baseline="-25000" dirty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l-GR" altLang="en-US" sz="2000" i="0" dirty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sr-Latn-CS" altLang="en-US" sz="2000" dirty="0">
                    <a:cs typeface="Arial" panose="020B0604020202020204" pitchFamily="34" charset="0"/>
                  </a:rPr>
                  <a:t>:</a:t>
                </a:r>
                <a:r>
                  <a:rPr lang="en-US" altLang="en-US" sz="20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000" i="1" dirty="0" err="1">
                    <a:latin typeface="Times New Roman" panose="02020603050405020304" pitchFamily="18" charset="0"/>
                  </a:rPr>
                  <a:t>H</a:t>
                </a:r>
                <a:r>
                  <a:rPr lang="en-US" altLang="en-US" sz="2000" baseline="-25000" dirty="0" err="1">
                    <a:latin typeface="Times New Roman" panose="02020603050405020304" pitchFamily="18" charset="0"/>
                  </a:rPr>
                  <a:t>rel</a:t>
                </a:r>
                <a:r>
                  <a:rPr lang="en-US" altLang="en-US" sz="2000" dirty="0">
                    <a:latin typeface="Times New Roman" panose="02020603050405020304" pitchFamily="18" charset="0"/>
                  </a:rPr>
                  <a:t> </a:t>
                </a:r>
                <a:r>
                  <a:rPr lang="sr-Latn-CS" altLang="en-US" sz="2000" dirty="0" smtClean="0">
                    <a:solidFill>
                      <a:srgbClr val="0070C0"/>
                    </a:solidFill>
                    <a:latin typeface="Tahoma" panose="020B0604030504040204" pitchFamily="34" charset="0"/>
                  </a:rPr>
                  <a:t>separabilan</a:t>
                </a:r>
                <a:r>
                  <a:rPr lang="sr-Latn-CS" altLang="en-US" sz="2000" dirty="0" smtClean="0">
                    <a:latin typeface="Tahoma" panose="020B0604030504040204" pitchFamily="34" charset="0"/>
                  </a:rPr>
                  <a:t> </a:t>
                </a:r>
                <a:r>
                  <a:rPr lang="sr-Latn-CS" altLang="en-US" sz="2000" dirty="0">
                    <a:latin typeface="Tahoma" panose="020B0604030504040204" pitchFamily="34" charset="0"/>
                  </a:rPr>
                  <a:t>u sfernim koordinatama (int. kretanja = </a:t>
                </a:r>
                <a:r>
                  <a:rPr lang="sr-Latn-CS" altLang="en-US" sz="2000" dirty="0"/>
                  <a:t> 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l</a:t>
                </a:r>
                <a:r>
                  <a:rPr lang="en-US" altLang="en-US" sz="2000" baseline="30000" dirty="0">
                    <a:latin typeface="Times New Roman" panose="02020603050405020304" pitchFamily="18" charset="0"/>
                  </a:rPr>
                  <a:t> 2</a:t>
                </a:r>
                <a:r>
                  <a:rPr lang="sr-Latn-CS" altLang="en-US" sz="2000" dirty="0">
                    <a:latin typeface="Tahoma" panose="020B0604030504040204" pitchFamily="34" charset="0"/>
                  </a:rPr>
                  <a:t>);</a:t>
                </a:r>
                <a:endParaRPr lang="en-US" altLang="en-US" sz="2000" baseline="30000" dirty="0">
                  <a:latin typeface="Tahoma" panose="020B0604030504040204" pitchFamily="34" charset="0"/>
                </a:endParaRPr>
              </a:p>
              <a:p>
                <a:pPr indent="-182880">
                  <a:buSzPct val="120000"/>
                </a:pPr>
                <a14:m>
                  <m:oMath xmlns:m="http://schemas.openxmlformats.org/officeDocument/2006/math">
                    <m:r>
                      <a:rPr lang="el-GR" altLang="en-US" sz="2000" i="1" dirty="0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en-US" sz="2000" i="1" baseline="-25000" dirty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l-GR" altLang="en-US" sz="2000" i="0" dirty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sr-Latn-CS" altLang="en-US" sz="2000" dirty="0">
                    <a:cs typeface="Arial" panose="020B0604020202020204" pitchFamily="34" charset="0"/>
                  </a:rPr>
                  <a:t>:</a:t>
                </a:r>
                <a:r>
                  <a:rPr lang="en-US" altLang="en-US" sz="2000" dirty="0"/>
                  <a:t> </a:t>
                </a:r>
                <a:r>
                  <a:rPr lang="en-US" altLang="en-US" sz="2000" i="1" dirty="0" err="1">
                    <a:latin typeface="Times New Roman" panose="02020603050405020304" pitchFamily="18" charset="0"/>
                  </a:rPr>
                  <a:t>H</a:t>
                </a:r>
                <a:r>
                  <a:rPr lang="en-US" altLang="en-US" sz="2000" baseline="-25000" dirty="0" err="1">
                    <a:latin typeface="Times New Roman" panose="02020603050405020304" pitchFamily="18" charset="0"/>
                  </a:rPr>
                  <a:t>rel</a:t>
                </a:r>
                <a:r>
                  <a:rPr lang="en-US" altLang="en-US" sz="2000" dirty="0">
                    <a:latin typeface="Times New Roman" panose="02020603050405020304" pitchFamily="18" charset="0"/>
                  </a:rPr>
                  <a:t> </a:t>
                </a:r>
                <a:r>
                  <a:rPr lang="sr-Latn-CS" altLang="en-US" sz="2000" dirty="0" smtClean="0">
                    <a:solidFill>
                      <a:srgbClr val="0070C0"/>
                    </a:solidFill>
                    <a:latin typeface="Tahoma" panose="020B0604030504040204" pitchFamily="34" charset="0"/>
                  </a:rPr>
                  <a:t>separabilan</a:t>
                </a:r>
                <a:r>
                  <a:rPr lang="sr-Latn-CS" altLang="en-US" sz="2000" dirty="0" smtClean="0">
                    <a:latin typeface="Tahoma" panose="020B0604030504040204" pitchFamily="34" charset="0"/>
                  </a:rPr>
                  <a:t> </a:t>
                </a:r>
                <a:r>
                  <a:rPr lang="sr-Latn-CS" altLang="en-US" sz="2000" dirty="0">
                    <a:latin typeface="Tahoma" panose="020B0604030504040204" pitchFamily="34" charset="0"/>
                  </a:rPr>
                  <a:t>u paraboličnim kordinatama (int. kr. = sep. konst.)</a:t>
                </a:r>
                <a:r>
                  <a:rPr lang="sr-Latn-CS" altLang="en-US" sz="2000" dirty="0">
                    <a:cs typeface="Arial" panose="020B0604020202020204" pitchFamily="34" charset="0"/>
                  </a:rPr>
                  <a:t>;</a:t>
                </a:r>
                <a:endParaRPr lang="en-US" altLang="en-US" sz="2000" dirty="0">
                  <a:cs typeface="Arial" panose="020B0604020202020204" pitchFamily="34" charset="0"/>
                </a:endParaRPr>
              </a:p>
              <a:p>
                <a:pPr indent="-182880">
                  <a:buSzPct val="120000"/>
                </a:pPr>
                <a14:m>
                  <m:oMath xmlns:m="http://schemas.openxmlformats.org/officeDocument/2006/math">
                    <m:r>
                      <a:rPr lang="el-GR" altLang="en-US" sz="2000" i="1" dirty="0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en-US" sz="2000" i="1" baseline="-25000" dirty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l-GR" altLang="en-US" sz="2000" i="0" dirty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1/2</m:t>
                    </m:r>
                  </m:oMath>
                </a14:m>
                <a:r>
                  <a:rPr lang="sr-Latn-CS" altLang="en-US" sz="2000" dirty="0"/>
                  <a:t>:</a:t>
                </a:r>
                <a:r>
                  <a:rPr lang="en-US" altLang="en-US" sz="2000" dirty="0"/>
                  <a:t> </a:t>
                </a:r>
                <a:r>
                  <a:rPr lang="en-US" altLang="en-US" sz="2000" i="1" dirty="0" err="1">
                    <a:latin typeface="Times New Roman" panose="02020603050405020304" pitchFamily="18" charset="0"/>
                  </a:rPr>
                  <a:t>H</a:t>
                </a:r>
                <a:r>
                  <a:rPr lang="en-US" altLang="en-US" sz="2000" baseline="-25000" dirty="0" err="1">
                    <a:latin typeface="Times New Roman" panose="02020603050405020304" pitchFamily="18" charset="0"/>
                  </a:rPr>
                  <a:t>rel</a:t>
                </a:r>
                <a:r>
                  <a:rPr lang="en-US" altLang="en-US" sz="2000" baseline="-25000" dirty="0">
                    <a:latin typeface="Times New Roman" panose="02020603050405020304" pitchFamily="18" charset="0"/>
                  </a:rPr>
                  <a:t> </a:t>
                </a:r>
                <a:r>
                  <a:rPr lang="sr-Latn-CS" altLang="en-US" sz="2000" dirty="0" smtClean="0">
                    <a:solidFill>
                      <a:srgbClr val="C00000"/>
                    </a:solidFill>
                    <a:latin typeface="Tahoma" panose="020B0604030504040204" pitchFamily="34" charset="0"/>
                  </a:rPr>
                  <a:t>integrabilan</a:t>
                </a:r>
                <a:r>
                  <a:rPr lang="sr-Latn-CS" altLang="en-US" sz="2000" dirty="0" smtClean="0">
                    <a:latin typeface="Tahoma" panose="020B0604030504040204" pitchFamily="34" charset="0"/>
                  </a:rPr>
                  <a:t> </a:t>
                </a:r>
                <a:r>
                  <a:rPr lang="sr-Latn-CS" altLang="en-US" sz="2000" dirty="0">
                    <a:latin typeface="Tahoma" panose="020B0604030504040204" pitchFamily="34" charset="0"/>
                  </a:rPr>
                  <a:t>(nađen je analitički izraz za </a:t>
                </a:r>
                <a:r>
                  <a:rPr lang="sr-Latn-CS" altLang="en-US" sz="2000" u="sng" dirty="0">
                    <a:latin typeface="Tahoma" panose="020B0604030504040204" pitchFamily="34" charset="0"/>
                  </a:rPr>
                  <a:t>integral kretanja</a:t>
                </a:r>
                <a:r>
                  <a:rPr lang="sr-Latn-CS" altLang="en-US" sz="2000" dirty="0">
                    <a:latin typeface="Tahoma" panose="020B0604030504040204" pitchFamily="34" charset="0"/>
                  </a:rPr>
                  <a:t>)</a:t>
                </a:r>
                <a:r>
                  <a:rPr lang="en-US" altLang="en-US" sz="2000" dirty="0" smtClean="0">
                    <a:latin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endParaRPr lang="en-US" altLang="en-US" sz="2000" dirty="0">
                  <a:latin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5967" y="4724400"/>
                <a:ext cx="9341033" cy="1209675"/>
              </a:xfrm>
              <a:prstGeom prst="rect">
                <a:avLst/>
              </a:prstGeom>
              <a:blipFill rotWithShape="0">
                <a:blip r:embed="rId3"/>
                <a:stretch>
                  <a:fillRect t="-7463" b="-3980"/>
                </a:stretch>
              </a:blipFill>
              <a:ln w="19050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"/>
              <p:cNvSpPr txBox="1">
                <a:spLocks noChangeArrowheads="1"/>
              </p:cNvSpPr>
              <p:nvPr/>
            </p:nvSpPr>
            <p:spPr bwMode="auto">
              <a:xfrm>
                <a:off x="838200" y="1126726"/>
                <a:ext cx="10350135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en-US" sz="2000" dirty="0" smtClean="0">
                    <a:latin typeface="Tahoma" panose="020B0604030504040204" pitchFamily="34" charset="0"/>
                  </a:rPr>
                  <a:t>R</a:t>
                </a:r>
                <a:r>
                  <a:rPr lang="sr-Latn-CS" altLang="en-US" sz="2000" dirty="0" smtClean="0">
                    <a:latin typeface="Tahoma" panose="020B0604030504040204" pitchFamily="34" charset="0"/>
                  </a:rPr>
                  <a:t>elativno </a:t>
                </a:r>
                <a:r>
                  <a:rPr lang="sr-Latn-CS" altLang="en-US" sz="2000" dirty="0">
                    <a:latin typeface="Tahoma" panose="020B0604030504040204" pitchFamily="34" charset="0"/>
                  </a:rPr>
                  <a:t>kretanje dva elektrona unutar osno</a:t>
                </a:r>
                <a:r>
                  <a:rPr lang="en-US" altLang="en-US" sz="2000" dirty="0">
                    <a:latin typeface="Tahoma" panose="020B0604030504040204" pitchFamily="34" charset="0"/>
                  </a:rPr>
                  <a:t>-</a:t>
                </a:r>
                <a:r>
                  <a:rPr lang="sr-Latn-CS" altLang="en-US" sz="2000" dirty="0">
                    <a:latin typeface="Tahoma" panose="020B0604030504040204" pitchFamily="34" charset="0"/>
                  </a:rPr>
                  <a:t>simetrične</a:t>
                </a:r>
                <a:r>
                  <a:rPr lang="en-US" altLang="en-US" sz="2000" dirty="0">
                    <a:latin typeface="Tahoma" panose="020B0604030504040204" pitchFamily="34" charset="0"/>
                  </a:rPr>
                  <a:t> </a:t>
                </a:r>
                <a:r>
                  <a:rPr lang="sr-Latn-CS" altLang="en-US" sz="2000" dirty="0">
                    <a:latin typeface="Tahoma" panose="020B0604030504040204" pitchFamily="34" charset="0"/>
                  </a:rPr>
                  <a:t>kvantne </a:t>
                </a:r>
                <a:r>
                  <a:rPr lang="sr-Latn-CS" altLang="en-US" sz="2000" dirty="0" smtClean="0">
                    <a:latin typeface="Tahoma" panose="020B0604030504040204" pitchFamily="34" charset="0"/>
                  </a:rPr>
                  <a:t>tačke ekvivalentno </a:t>
                </a:r>
                <a:r>
                  <a:rPr lang="sr-Latn-CS" altLang="en-US" sz="2000" dirty="0" smtClean="0">
                    <a:solidFill>
                      <a:schemeClr val="tx1"/>
                    </a:solidFill>
                    <a:latin typeface="Tahoma" panose="020B0604030504040204" pitchFamily="34" charset="0"/>
                  </a:rPr>
                  <a:t>je 2D oscilatoru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20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sr-Latn-RS" alt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sr-Latn-RS" alt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sr-Latn-RS" alt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sr-Latn-CS" altLang="en-US" sz="2000" dirty="0" smtClean="0">
                    <a:solidFill>
                      <a:schemeClr val="tx1"/>
                    </a:solidFill>
                    <a:latin typeface="Tahoma" panose="020B0604030504040204" pitchFamily="34" charset="0"/>
                  </a:rPr>
                  <a:t>) sa kulonskom spregom</a:t>
                </a:r>
                <a:r>
                  <a:rPr lang="en-US" altLang="en-US" sz="2000" dirty="0" smtClean="0">
                    <a:solidFill>
                      <a:schemeClr val="tx1"/>
                    </a:solidFill>
                    <a:latin typeface="Tahoma" panose="020B0604030504040204" pitchFamily="34" charset="0"/>
                  </a:rPr>
                  <a:t>. </a:t>
                </a:r>
                <a:r>
                  <a:rPr lang="en-US" altLang="en-US" sz="2000" dirty="0">
                    <a:latin typeface="Tahoma" panose="020B0604030504040204" pitchFamily="34" charset="0"/>
                  </a:rPr>
                  <a:t>Hamiltonijan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sz="2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rel</m:t>
                        </m:r>
                      </m:sub>
                    </m:sSub>
                    <m:r>
                      <a:rPr lang="en-US" alt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sz="2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osc</m:t>
                        </m:r>
                      </m:sub>
                    </m:sSub>
                    <m:d>
                      <m:dPr>
                        <m:ctrlPr>
                          <a:rPr lang="en-US" alt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alt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r>
                          <a:rPr lang="en-US" alt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alt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alt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en-US" alt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sz="2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d>
                      <m:dPr>
                        <m:ctrlPr>
                          <a:rPr lang="en-US" alt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𝜅</m:t>
                        </m:r>
                        <m:r>
                          <a:rPr lang="en-US" alt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alt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en-US" alt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000" b="0" dirty="0" smtClean="0">
                  <a:latin typeface="Tahoma" panose="020B060403050404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126726"/>
                <a:ext cx="10350135" cy="707886"/>
              </a:xfrm>
              <a:prstGeom prst="rect">
                <a:avLst/>
              </a:prstGeom>
              <a:blipFill rotWithShape="0">
                <a:blip r:embed="rId4"/>
                <a:stretch>
                  <a:fillRect l="-648" t="-5172" r="-530" b="-1465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019" y="2685787"/>
            <a:ext cx="9935962" cy="18862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51263" y="1840468"/>
                <a:ext cx="43054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Po</a:t>
                </a:r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</a:t>
                </a:r>
                <a:r>
                  <a:rPr lang="en-U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</a:t>
                </a:r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kareovi preseci</a:t>
                </a:r>
                <a:r>
                  <a:rPr lang="en-US" altLang="en-US" sz="20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 </m:t>
                    </m:r>
                    <m:r>
                      <a:rPr lang="en-US" altLang="en-US" sz="2000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altLang="en-US" sz="2000" i="1" baseline="-25000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sr-Latn-R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*</a:t>
                </a:r>
                <a:r>
                  <a:rPr lang="en-U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sr-Latn-RS" altLang="en-US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263" y="1840468"/>
                <a:ext cx="4305474" cy="400110"/>
              </a:xfrm>
              <a:prstGeom prst="rect">
                <a:avLst/>
              </a:prstGeom>
              <a:blipFill rotWithShape="0">
                <a:blip r:embed="rId6"/>
                <a:stretch>
                  <a:fillRect l="-1558"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587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395605"/>
            <a:ext cx="10515600" cy="6627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sr-Latn-RS" sz="3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Primer:</a:t>
            </a:r>
            <a:r>
              <a:rPr lang="sr-Latn-RS" sz="32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Osno-simetrična 2e kvantna tačka</a:t>
            </a:r>
            <a:endParaRPr lang="en-US" sz="3200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4" descr="orb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1582739"/>
            <a:ext cx="1835150" cy="183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wavef-c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26" y="3568701"/>
            <a:ext cx="2098675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175001" y="1254126"/>
            <a:ext cx="1836737" cy="288925"/>
          </a:xfrm>
          <a:prstGeom prst="rect">
            <a:avLst/>
          </a:prstGeom>
          <a:noFill/>
          <a:ln/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sr-Latn-CS" altLang="en-US" sz="1400" smtClean="0">
                <a:solidFill>
                  <a:srgbClr val="006699"/>
                </a:solidFill>
                <a:latin typeface="Tahoma" panose="020B0604030504040204" pitchFamily="34" charset="0"/>
              </a:rPr>
              <a:t>(regularna</a:t>
            </a:r>
            <a:r>
              <a:rPr lang="en-US" altLang="en-US" sz="1400" smtClean="0">
                <a:solidFill>
                  <a:srgbClr val="006699"/>
                </a:solidFill>
                <a:latin typeface="Tahoma" panose="020B0604030504040204" pitchFamily="34" charset="0"/>
              </a:rPr>
              <a:t> d</a:t>
            </a:r>
            <a:r>
              <a:rPr lang="sr-Latn-CS" altLang="en-US" sz="1400" smtClean="0">
                <a:solidFill>
                  <a:srgbClr val="006699"/>
                </a:solidFill>
                <a:latin typeface="Tahoma" panose="020B0604030504040204" pitchFamily="34" charset="0"/>
              </a:rPr>
              <a:t>inamika)</a:t>
            </a:r>
            <a:endParaRPr lang="en-US" altLang="en-US" sz="1400">
              <a:solidFill>
                <a:srgbClr val="006699"/>
              </a:solidFill>
              <a:latin typeface="Tahoma" panose="020B0604030504040204" pitchFamily="34" charset="0"/>
            </a:endParaRPr>
          </a:p>
        </p:txBody>
      </p:sp>
      <p:pic>
        <p:nvPicPr>
          <p:cNvPr id="11" name="Picture 3" descr="orbi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6" y="1571625"/>
            <a:ext cx="1843087" cy="184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wavef-c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68701"/>
            <a:ext cx="2093912" cy="209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643313" y="990600"/>
            <a:ext cx="906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n-US" sz="1600" i="1">
                <a:solidFill>
                  <a:srgbClr val="006699"/>
                </a:solidFill>
                <a:latin typeface="Times New Roman" panose="02020603050405020304" pitchFamily="18" charset="0"/>
              </a:rPr>
              <a:t>ω</a:t>
            </a:r>
            <a:r>
              <a:rPr lang="en-US" altLang="en-US" sz="1600" i="1" baseline="-25000">
                <a:solidFill>
                  <a:srgbClr val="006699"/>
                </a:solidFill>
                <a:latin typeface="Times New Roman" panose="02020603050405020304" pitchFamily="18" charset="0"/>
              </a:rPr>
              <a:t>z</a:t>
            </a:r>
            <a:r>
              <a:rPr lang="en-US" altLang="en-US" sz="1600">
                <a:solidFill>
                  <a:srgbClr val="006699"/>
                </a:solidFill>
                <a:latin typeface="Times New Roman" panose="02020603050405020304" pitchFamily="18" charset="0"/>
              </a:rPr>
              <a:t>/</a:t>
            </a:r>
            <a:r>
              <a:rPr lang="el-GR" altLang="en-US" sz="1600">
                <a:solidFill>
                  <a:srgbClr val="006699"/>
                </a:solidFill>
                <a:latin typeface="Times New Roman" panose="02020603050405020304" pitchFamily="18" charset="0"/>
              </a:rPr>
              <a:t>Ω</a:t>
            </a:r>
            <a:r>
              <a:rPr lang="en-US" altLang="en-US" sz="1600" i="1">
                <a:solidFill>
                  <a:srgbClr val="0066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6699"/>
                </a:solidFill>
                <a:latin typeface="Times New Roman" panose="02020603050405020304" pitchFamily="18" charset="0"/>
              </a:rPr>
              <a:t>= 2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078413" y="4114800"/>
            <a:ext cx="284639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</a:pPr>
            <a:r>
              <a:rPr lang="sr-Latn-CS" altLang="en-US" sz="1600" dirty="0">
                <a:solidFill>
                  <a:srgbClr val="006699"/>
                </a:solidFill>
                <a:latin typeface="Tahoma" panose="020B0604030504040204" pitchFamily="34" charset="0"/>
              </a:rPr>
              <a:t>S</a:t>
            </a:r>
            <a:r>
              <a:rPr lang="sr-Latn-CS" altLang="en-US" sz="1600" dirty="0" smtClean="0">
                <a:solidFill>
                  <a:srgbClr val="006699"/>
                </a:solidFill>
                <a:latin typeface="Tahoma" panose="020B0604030504040204" pitchFamily="34" charset="0"/>
              </a:rPr>
              <a:t>tanja </a:t>
            </a:r>
            <a:r>
              <a:rPr lang="sr-Latn-CS" altLang="en-US" sz="1600" dirty="0">
                <a:solidFill>
                  <a:srgbClr val="006699"/>
                </a:solidFill>
                <a:latin typeface="Tahoma" panose="020B0604030504040204" pitchFamily="34" charset="0"/>
              </a:rPr>
              <a:t>se mogu klasifikovati koristeći </a:t>
            </a:r>
            <a:r>
              <a:rPr lang="sr-Latn-CS" altLang="en-US" sz="1600" u="sng" dirty="0" smtClean="0">
                <a:solidFill>
                  <a:srgbClr val="006699"/>
                </a:solidFill>
                <a:latin typeface="Tahoma" panose="020B0604030504040204" pitchFamily="34" charset="0"/>
              </a:rPr>
              <a:t>Štarkove </a:t>
            </a:r>
            <a:r>
              <a:rPr lang="sr-Latn-CS" altLang="en-US" sz="1600" u="sng" dirty="0">
                <a:solidFill>
                  <a:srgbClr val="006699"/>
                </a:solidFill>
                <a:latin typeface="Tahoma" panose="020B0604030504040204" pitchFamily="34" charset="0"/>
              </a:rPr>
              <a:t>kvantne br.</a:t>
            </a:r>
            <a:r>
              <a:rPr lang="en-US" altLang="en-US" sz="1600" dirty="0">
                <a:solidFill>
                  <a:srgbClr val="006699"/>
                </a:solidFill>
                <a:latin typeface="Tahoma" panose="020B0604030504040204" pitchFamily="34" charset="0"/>
              </a:rPr>
              <a:t> </a:t>
            </a:r>
            <a:r>
              <a:rPr lang="sr-Latn-CS" altLang="en-US" sz="1600" dirty="0">
                <a:solidFill>
                  <a:srgbClr val="006699"/>
                </a:solidFill>
                <a:latin typeface="Tahoma" panose="020B0604030504040204" pitchFamily="34" charset="0"/>
              </a:rPr>
              <a:t>Ovde je </a:t>
            </a:r>
            <a:r>
              <a:rPr lang="en-US" altLang="en-US" sz="1600" i="1" dirty="0">
                <a:solidFill>
                  <a:srgbClr val="006699"/>
                </a:solidFill>
                <a:latin typeface="Times New Roman" panose="02020603050405020304" pitchFamily="18" charset="0"/>
              </a:rPr>
              <a:t>n</a:t>
            </a:r>
            <a:r>
              <a:rPr lang="en-US" altLang="en-US" sz="1600" baseline="-25000" dirty="0">
                <a:solidFill>
                  <a:srgbClr val="006699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1600" i="1" dirty="0">
                <a:solidFill>
                  <a:srgbClr val="006699"/>
                </a:solidFill>
                <a:latin typeface="Times New Roman" panose="02020603050405020304" pitchFamily="18" charset="0"/>
              </a:rPr>
              <a:t>= </a:t>
            </a:r>
            <a:r>
              <a:rPr lang="en-US" altLang="en-US" sz="1600" dirty="0">
                <a:solidFill>
                  <a:srgbClr val="006699"/>
                </a:solidFill>
                <a:latin typeface="Times New Roman" panose="02020603050405020304" pitchFamily="18" charset="0"/>
              </a:rPr>
              <a:t>4,</a:t>
            </a:r>
            <a:r>
              <a:rPr lang="en-US" altLang="en-US" sz="1600" i="1" dirty="0">
                <a:solidFill>
                  <a:srgbClr val="006699"/>
                </a:solidFill>
                <a:latin typeface="Times New Roman" panose="02020603050405020304" pitchFamily="18" charset="0"/>
              </a:rPr>
              <a:t> n</a:t>
            </a:r>
            <a:r>
              <a:rPr lang="en-US" altLang="en-US" sz="1600" baseline="-25000" dirty="0">
                <a:solidFill>
                  <a:srgbClr val="006699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1600" dirty="0">
                <a:solidFill>
                  <a:srgbClr val="006699"/>
                </a:solidFill>
                <a:latin typeface="Times New Roman" panose="02020603050405020304" pitchFamily="18" charset="0"/>
              </a:rPr>
              <a:t>= 2</a:t>
            </a:r>
            <a:r>
              <a:rPr lang="en-US" altLang="en-US" sz="1600" i="1" dirty="0">
                <a:solidFill>
                  <a:srgbClr val="006699"/>
                </a:solidFill>
                <a:latin typeface="Times New Roman" panose="02020603050405020304" pitchFamily="18" charset="0"/>
              </a:rPr>
              <a:t> </a:t>
            </a:r>
            <a:r>
              <a:rPr lang="sr-Latn-CS" altLang="en-US" sz="1600" dirty="0">
                <a:solidFill>
                  <a:srgbClr val="006699"/>
                </a:solidFill>
                <a:latin typeface="Tahoma" panose="020B0604030504040204" pitchFamily="34" charset="0"/>
              </a:rPr>
              <a:t>i </a:t>
            </a:r>
            <a:r>
              <a:rPr lang="en-US" altLang="en-US" sz="1600" i="1" dirty="0">
                <a:solidFill>
                  <a:srgbClr val="006699"/>
                </a:solidFill>
                <a:latin typeface="Times New Roman" panose="02020603050405020304" pitchFamily="18" charset="0"/>
              </a:rPr>
              <a:t>m </a:t>
            </a:r>
            <a:r>
              <a:rPr lang="en-US" altLang="en-US" sz="1600" dirty="0">
                <a:solidFill>
                  <a:srgbClr val="006699"/>
                </a:solidFill>
                <a:latin typeface="Times New Roman" panose="02020603050405020304" pitchFamily="18" charset="0"/>
              </a:rPr>
              <a:t>= 0</a:t>
            </a:r>
            <a:r>
              <a:rPr lang="sr-Latn-CS" altLang="en-US" sz="1600" dirty="0">
                <a:solidFill>
                  <a:srgbClr val="006699"/>
                </a:solidFill>
                <a:latin typeface="Times New Roman" panose="02020603050405020304" pitchFamily="18" charset="0"/>
              </a:rPr>
              <a:t>.</a:t>
            </a:r>
            <a:endParaRPr lang="en-US" altLang="en-US" sz="1600" dirty="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4578351" y="4799013"/>
            <a:ext cx="50482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V="1">
            <a:off x="4651375" y="4567238"/>
            <a:ext cx="431800" cy="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906463" y="1254125"/>
            <a:ext cx="19081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algn="l"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sr-Latn-CS" altLang="en-US" sz="1400">
                <a:solidFill>
                  <a:srgbClr val="006699"/>
                </a:solidFill>
                <a:latin typeface="Tahoma" panose="020B0604030504040204" pitchFamily="34" charset="0"/>
              </a:rPr>
              <a:t>(haotična</a:t>
            </a:r>
            <a:r>
              <a:rPr lang="en-US" altLang="en-US" sz="1400">
                <a:solidFill>
                  <a:srgbClr val="006699"/>
                </a:solidFill>
                <a:latin typeface="Tahoma" panose="020B0604030504040204" pitchFamily="34" charset="0"/>
              </a:rPr>
              <a:t> d</a:t>
            </a:r>
            <a:r>
              <a:rPr lang="sr-Latn-CS" altLang="en-US" sz="1400">
                <a:solidFill>
                  <a:srgbClr val="006699"/>
                </a:solidFill>
                <a:latin typeface="Tahoma" panose="020B0604030504040204" pitchFamily="34" charset="0"/>
              </a:rPr>
              <a:t>inamika)</a:t>
            </a:r>
            <a:endParaRPr lang="en-US" altLang="en-US" sz="1400">
              <a:solidFill>
                <a:srgbClr val="006699"/>
              </a:solidFill>
              <a:latin typeface="Tahoma" panose="020B0604030504040204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1338263" y="990600"/>
            <a:ext cx="10652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n-US" sz="1600" i="1">
                <a:solidFill>
                  <a:srgbClr val="006699"/>
                </a:solidFill>
                <a:latin typeface="Times New Roman" panose="02020603050405020304" pitchFamily="18" charset="0"/>
              </a:rPr>
              <a:t>ω</a:t>
            </a:r>
            <a:r>
              <a:rPr lang="en-US" altLang="en-US" sz="1600" i="1" baseline="-25000">
                <a:solidFill>
                  <a:srgbClr val="006699"/>
                </a:solidFill>
                <a:latin typeface="Times New Roman" panose="02020603050405020304" pitchFamily="18" charset="0"/>
              </a:rPr>
              <a:t>z</a:t>
            </a:r>
            <a:r>
              <a:rPr lang="en-US" altLang="en-US" sz="1600">
                <a:solidFill>
                  <a:srgbClr val="006699"/>
                </a:solidFill>
                <a:latin typeface="Times New Roman" panose="02020603050405020304" pitchFamily="18" charset="0"/>
              </a:rPr>
              <a:t>/</a:t>
            </a:r>
            <a:r>
              <a:rPr lang="el-GR" altLang="en-US" sz="1600">
                <a:solidFill>
                  <a:srgbClr val="006699"/>
                </a:solidFill>
                <a:latin typeface="Times New Roman" panose="02020603050405020304" pitchFamily="18" charset="0"/>
              </a:rPr>
              <a:t>Ω</a:t>
            </a:r>
            <a:r>
              <a:rPr lang="en-US" altLang="en-US" sz="1600" i="1">
                <a:solidFill>
                  <a:srgbClr val="0066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6699"/>
                </a:solidFill>
                <a:latin typeface="Times New Roman" panose="02020603050405020304" pitchFamily="18" charset="0"/>
              </a:rPr>
              <a:t>= 5/2</a:t>
            </a:r>
          </a:p>
        </p:txBody>
      </p:sp>
      <p:pic>
        <p:nvPicPr>
          <p:cNvPr id="20" name="Picture 5" descr="Picture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35951" y="1600200"/>
            <a:ext cx="2965449" cy="35861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5403849" y="1009601"/>
            <a:ext cx="631031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sr-Latn-CS" altLang="en-US" sz="1600" dirty="0">
                <a:solidFill>
                  <a:srgbClr val="CC0000"/>
                </a:solidFill>
                <a:latin typeface="Tahoma" panose="020B0604030504040204" pitchFamily="34" charset="0"/>
              </a:rPr>
              <a:t>Energijski nivoi za </a:t>
            </a:r>
            <a:r>
              <a:rPr lang="sr-Latn-CS" altLang="en-US" sz="1600" dirty="0" smtClean="0">
                <a:solidFill>
                  <a:srgbClr val="CC0000"/>
                </a:solidFill>
                <a:latin typeface="Tahoma" panose="020B0604030504040204" pitchFamily="34" charset="0"/>
              </a:rPr>
              <a:t>rel. kretanje (</a:t>
            </a:r>
            <a:r>
              <a:rPr lang="en-US" altLang="en-US" sz="1600" i="1" dirty="0">
                <a:solidFill>
                  <a:srgbClr val="CC0000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1600" dirty="0">
                <a:solidFill>
                  <a:srgbClr val="CC0000"/>
                </a:solidFill>
                <a:latin typeface="Times New Roman" panose="02020603050405020304" pitchFamily="18" charset="0"/>
              </a:rPr>
              <a:t> = 0</a:t>
            </a:r>
            <a:r>
              <a:rPr lang="sr-Latn-CS" altLang="en-US" sz="1600" dirty="0">
                <a:solidFill>
                  <a:srgbClr val="CC0000"/>
                </a:solidFill>
                <a:latin typeface="Tahoma" panose="020B0604030504040204" pitchFamily="34" charset="0"/>
              </a:rPr>
              <a:t>)</a:t>
            </a:r>
            <a:r>
              <a:rPr lang="en-US" altLang="en-US" sz="1600" dirty="0">
                <a:solidFill>
                  <a:srgbClr val="CC0000"/>
                </a:solidFill>
                <a:latin typeface="Tahoma" panose="020B0604030504040204" pitchFamily="34" charset="0"/>
              </a:rPr>
              <a:t> (</a:t>
            </a:r>
            <a:r>
              <a:rPr lang="sr-Latn-CS" altLang="en-US" sz="1600" dirty="0">
                <a:solidFill>
                  <a:srgbClr val="CC0000"/>
                </a:solidFill>
                <a:latin typeface="Tahoma" panose="020B0604030504040204" pitchFamily="34" charset="0"/>
              </a:rPr>
              <a:t>u jedinicama</a:t>
            </a:r>
            <a:r>
              <a:rPr lang="en-US" altLang="en-US" sz="1600" dirty="0">
                <a:solidFill>
                  <a:srgbClr val="CC0000"/>
                </a:solidFill>
                <a:latin typeface="Tahoma" panose="020B0604030504040204" pitchFamily="34" charset="0"/>
              </a:rPr>
              <a:t> </a:t>
            </a:r>
            <a:r>
              <a:rPr lang="ru-RU" altLang="en-US" sz="1600" i="1" dirty="0">
                <a:solidFill>
                  <a:srgbClr val="CC0000"/>
                </a:solidFill>
                <a:latin typeface="Times New Roman" panose="02020603050405020304" pitchFamily="18" charset="0"/>
              </a:rPr>
              <a:t>ћ</a:t>
            </a:r>
            <a:r>
              <a:rPr lang="el-GR" altLang="en-US" sz="1600" i="1" dirty="0">
                <a:solidFill>
                  <a:srgbClr val="CC0000"/>
                </a:solidFill>
                <a:latin typeface="Times New Roman" panose="02020603050405020304" pitchFamily="18" charset="0"/>
              </a:rPr>
              <a:t>ω</a:t>
            </a:r>
            <a:r>
              <a:rPr lang="en-US" altLang="en-US" sz="1600" baseline="-25000" dirty="0">
                <a:solidFill>
                  <a:srgbClr val="CC00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1600" dirty="0">
                <a:solidFill>
                  <a:srgbClr val="CC0000"/>
                </a:solidFill>
                <a:latin typeface="Tahoma" panose="020B0604030504040204" pitchFamily="34" charset="0"/>
              </a:rPr>
              <a:t>) GaAs </a:t>
            </a:r>
            <a:r>
              <a:rPr lang="sr-Latn-CS" altLang="en-US" sz="1600" dirty="0">
                <a:solidFill>
                  <a:srgbClr val="CC0000"/>
                </a:solidFill>
                <a:latin typeface="Tahoma" panose="020B0604030504040204" pitchFamily="34" charset="0"/>
              </a:rPr>
              <a:t>kv. tačke</a:t>
            </a:r>
            <a:r>
              <a:rPr lang="en-US" altLang="en-US" sz="1600" dirty="0">
                <a:solidFill>
                  <a:srgbClr val="CC0000"/>
                </a:solidFill>
                <a:latin typeface="Tahoma" panose="020B0604030504040204" pitchFamily="34" charset="0"/>
              </a:rPr>
              <a:t> (</a:t>
            </a:r>
            <a:r>
              <a:rPr lang="ru-RU" altLang="en-US" sz="1600" i="1" dirty="0">
                <a:solidFill>
                  <a:srgbClr val="CC0000"/>
                </a:solidFill>
                <a:latin typeface="Times New Roman" panose="02020603050405020304" pitchFamily="18" charset="0"/>
              </a:rPr>
              <a:t>ћ</a:t>
            </a:r>
            <a:r>
              <a:rPr lang="el-GR" altLang="en-US" sz="1600" i="1" dirty="0">
                <a:solidFill>
                  <a:srgbClr val="CC0000"/>
                </a:solidFill>
                <a:latin typeface="Times New Roman" panose="02020603050405020304" pitchFamily="18" charset="0"/>
              </a:rPr>
              <a:t>ω</a:t>
            </a:r>
            <a:r>
              <a:rPr lang="en-US" altLang="en-US" sz="1600" baseline="-25000" dirty="0">
                <a:solidFill>
                  <a:srgbClr val="CC0000"/>
                </a:solidFill>
                <a:latin typeface="Times New Roman" panose="02020603050405020304" pitchFamily="18" charset="0"/>
              </a:rPr>
              <a:t>0 </a:t>
            </a:r>
            <a:r>
              <a:rPr lang="en-US" altLang="en-US" sz="1600" dirty="0">
                <a:solidFill>
                  <a:srgbClr val="CC0000"/>
                </a:solidFill>
                <a:latin typeface="Times New Roman" panose="02020603050405020304" pitchFamily="18" charset="0"/>
              </a:rPr>
              <a:t>= 2.812 </a:t>
            </a:r>
            <a:r>
              <a:rPr lang="en-US" altLang="en-US" sz="1600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meV</a:t>
            </a:r>
            <a:r>
              <a:rPr lang="en-US" altLang="en-US" sz="1600" dirty="0">
                <a:solidFill>
                  <a:srgbClr val="CC0000"/>
                </a:solidFill>
                <a:latin typeface="Times New Roman" panose="02020603050405020304" pitchFamily="18" charset="0"/>
              </a:rPr>
              <a:t>, </a:t>
            </a:r>
            <a:r>
              <a:rPr lang="el-GR" altLang="en-US" sz="1600" i="1" dirty="0">
                <a:solidFill>
                  <a:srgbClr val="CC0000"/>
                </a:solidFill>
                <a:latin typeface="Times New Roman" panose="02020603050405020304" pitchFamily="18" charset="0"/>
              </a:rPr>
              <a:t>ω</a:t>
            </a:r>
            <a:r>
              <a:rPr lang="en-US" altLang="en-US" sz="1600" baseline="-25000" dirty="0">
                <a:solidFill>
                  <a:srgbClr val="CC0000"/>
                </a:solidFill>
                <a:latin typeface="Times New Roman" panose="02020603050405020304" pitchFamily="18" charset="0"/>
              </a:rPr>
              <a:t>z</a:t>
            </a:r>
            <a:r>
              <a:rPr lang="en-US" altLang="en-US" sz="1600" dirty="0">
                <a:solidFill>
                  <a:srgbClr val="CC0000"/>
                </a:solidFill>
                <a:latin typeface="Times New Roman" panose="02020603050405020304" pitchFamily="18" charset="0"/>
              </a:rPr>
              <a:t>/</a:t>
            </a:r>
            <a:r>
              <a:rPr lang="el-GR" altLang="en-US" sz="1600" i="1" dirty="0">
                <a:solidFill>
                  <a:srgbClr val="CC0000"/>
                </a:solidFill>
                <a:latin typeface="Times New Roman" panose="02020603050405020304" pitchFamily="18" charset="0"/>
              </a:rPr>
              <a:t>ω</a:t>
            </a:r>
            <a:r>
              <a:rPr lang="en-US" altLang="en-US" sz="1600" baseline="-25000" dirty="0">
                <a:solidFill>
                  <a:srgbClr val="CC00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1600" dirty="0">
                <a:solidFill>
                  <a:srgbClr val="CC0000"/>
                </a:solidFill>
                <a:latin typeface="Times New Roman" panose="02020603050405020304" pitchFamily="18" charset="0"/>
              </a:rPr>
              <a:t> = 2.5</a:t>
            </a:r>
            <a:r>
              <a:rPr lang="en-US" altLang="en-US" sz="1600" dirty="0">
                <a:solidFill>
                  <a:srgbClr val="CC0000"/>
                </a:solidFill>
                <a:latin typeface="Tahoma" panose="020B0604030504040204" pitchFamily="34" charset="0"/>
              </a:rPr>
              <a:t>) </a:t>
            </a:r>
            <a:r>
              <a:rPr lang="sr-Latn-CS" altLang="en-US" sz="1600" dirty="0">
                <a:solidFill>
                  <a:srgbClr val="CC0000"/>
                </a:solidFill>
                <a:latin typeface="Tahoma" panose="020B0604030504040204" pitchFamily="34" charset="0"/>
              </a:rPr>
              <a:t>kao funkcije intenziteta mag. p</a:t>
            </a:r>
            <a:r>
              <a:rPr lang="sr-Latn-CS" altLang="en-US" sz="1600" dirty="0" smtClean="0">
                <a:solidFill>
                  <a:srgbClr val="CC0000"/>
                </a:solidFill>
                <a:latin typeface="Tahoma" panose="020B0604030504040204" pitchFamily="34" charset="0"/>
              </a:rPr>
              <a:t>olja </a:t>
            </a:r>
            <a:r>
              <a:rPr lang="en-US" altLang="en-US" sz="1600" dirty="0" smtClean="0">
                <a:solidFill>
                  <a:srgbClr val="CC0000"/>
                </a:solidFill>
                <a:latin typeface="Tahoma" panose="020B0604030504040204" pitchFamily="34" charset="0"/>
              </a:rPr>
              <a:t>(</a:t>
            </a:r>
            <a:r>
              <a:rPr lang="sr-Latn-CS" altLang="en-US" sz="1600" dirty="0">
                <a:solidFill>
                  <a:srgbClr val="CC0000"/>
                </a:solidFill>
                <a:latin typeface="Tahoma" panose="020B0604030504040204" pitchFamily="34" charset="0"/>
              </a:rPr>
              <a:t>u jedinicama</a:t>
            </a:r>
            <a:r>
              <a:rPr lang="en-US" altLang="en-US" sz="1600" dirty="0">
                <a:solidFill>
                  <a:srgbClr val="CC0000"/>
                </a:solidFill>
                <a:latin typeface="Tahoma" panose="020B0604030504040204" pitchFamily="34" charset="0"/>
              </a:rPr>
              <a:t> </a:t>
            </a:r>
            <a:r>
              <a:rPr lang="el-GR" altLang="en-US" sz="1600" i="1" dirty="0">
                <a:solidFill>
                  <a:srgbClr val="CC0000"/>
                </a:solidFill>
                <a:latin typeface="Times New Roman" panose="02020603050405020304" pitchFamily="18" charset="0"/>
              </a:rPr>
              <a:t>ω</a:t>
            </a:r>
            <a:r>
              <a:rPr lang="en-US" altLang="en-US" sz="1600" baseline="-25000" dirty="0">
                <a:solidFill>
                  <a:srgbClr val="CC0000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1600" dirty="0">
                <a:solidFill>
                  <a:srgbClr val="CC0000"/>
                </a:solidFill>
                <a:latin typeface="Times New Roman" panose="02020603050405020304" pitchFamily="18" charset="0"/>
              </a:rPr>
              <a:t>/</a:t>
            </a:r>
            <a:r>
              <a:rPr lang="el-GR" altLang="en-US" sz="1600" i="1" dirty="0">
                <a:solidFill>
                  <a:srgbClr val="CC0000"/>
                </a:solidFill>
                <a:latin typeface="Times New Roman" panose="02020603050405020304" pitchFamily="18" charset="0"/>
              </a:rPr>
              <a:t>ω</a:t>
            </a:r>
            <a:r>
              <a:rPr lang="en-US" altLang="en-US" sz="1600" baseline="-25000" dirty="0">
                <a:solidFill>
                  <a:srgbClr val="CC00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1600" dirty="0">
                <a:solidFill>
                  <a:srgbClr val="CC0000"/>
                </a:solidFill>
                <a:latin typeface="Tahoma" panose="020B0604030504040204" pitchFamily="34" charset="0"/>
              </a:rPr>
              <a:t>)</a:t>
            </a:r>
            <a:r>
              <a:rPr lang="sr-Latn-CS" altLang="en-US" sz="1600" dirty="0">
                <a:solidFill>
                  <a:srgbClr val="CC0000"/>
                </a:solidFill>
                <a:latin typeface="Tahoma" panose="020B0604030504040204" pitchFamily="34" charset="0"/>
              </a:rPr>
              <a:t>.</a:t>
            </a:r>
            <a:r>
              <a:rPr lang="en-US" altLang="en-US" sz="1600" dirty="0">
                <a:solidFill>
                  <a:srgbClr val="CC0000"/>
                </a:solidFill>
                <a:latin typeface="Tahoma" panose="020B0604030504040204" pitchFamily="34" charset="0"/>
              </a:rPr>
              <a:t> </a:t>
            </a:r>
            <a:endParaRPr lang="sr-Latn-CS" altLang="en-US" sz="1600" dirty="0">
              <a:solidFill>
                <a:srgbClr val="CC0000"/>
              </a:solidFill>
              <a:latin typeface="Tahoma" panose="020B0604030504040204" pitchFamily="34" charset="0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11009312" y="4235450"/>
            <a:ext cx="850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n-US" sz="16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←</a:t>
            </a:r>
            <a:r>
              <a:rPr lang="sr-Latn-CS" altLang="en-US" sz="16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1600" i="1" dirty="0">
                <a:solidFill>
                  <a:srgbClr val="CC0000"/>
                </a:solidFill>
                <a:latin typeface="Times New Roman" panose="02020603050405020304" pitchFamily="18" charset="0"/>
              </a:rPr>
              <a:t>ω</a:t>
            </a:r>
            <a:r>
              <a:rPr lang="en-US" altLang="en-US" sz="1600" baseline="-25000" dirty="0">
                <a:solidFill>
                  <a:srgbClr val="CC0000"/>
                </a:solidFill>
                <a:latin typeface="Times New Roman" panose="02020603050405020304" pitchFamily="18" charset="0"/>
              </a:rPr>
              <a:t>z</a:t>
            </a:r>
            <a:r>
              <a:rPr lang="en-US" altLang="en-US" sz="1600" dirty="0">
                <a:solidFill>
                  <a:srgbClr val="CC0000"/>
                </a:solidFill>
                <a:latin typeface="Times New Roman" panose="02020603050405020304" pitchFamily="18" charset="0"/>
              </a:rPr>
              <a:t>/</a:t>
            </a:r>
            <a:r>
              <a:rPr lang="el-GR" altLang="en-US" sz="1600" dirty="0">
                <a:solidFill>
                  <a:srgbClr val="CC0000"/>
                </a:solidFill>
                <a:latin typeface="Times New Roman" panose="02020603050405020304" pitchFamily="18" charset="0"/>
              </a:rPr>
              <a:t>Ω</a:t>
            </a:r>
            <a:endParaRPr lang="en-US" altLang="en-US" sz="1600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7772400" y="5036403"/>
            <a:ext cx="37639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sr-Latn-CS" altLang="en-US" sz="1600" dirty="0">
                <a:solidFill>
                  <a:srgbClr val="CC0000"/>
                </a:solidFill>
                <a:latin typeface="Tahoma" panose="020B0604030504040204" pitchFamily="34" charset="0"/>
              </a:rPr>
              <a:t>Integrabilni slučajevi</a:t>
            </a:r>
            <a:r>
              <a:rPr lang="en-US" altLang="en-US" sz="1600" dirty="0">
                <a:solidFill>
                  <a:srgbClr val="CC0000"/>
                </a:solidFill>
                <a:latin typeface="Tahoma" panose="020B0604030504040204" pitchFamily="34" charset="0"/>
              </a:rPr>
              <a:t>: </a:t>
            </a:r>
            <a:r>
              <a:rPr lang="el-GR" altLang="en-US" sz="1600" i="1" dirty="0">
                <a:solidFill>
                  <a:srgbClr val="CC0000"/>
                </a:solidFill>
                <a:latin typeface="Times New Roman" panose="02020603050405020304" pitchFamily="18" charset="0"/>
              </a:rPr>
              <a:t>ω</a:t>
            </a:r>
            <a:r>
              <a:rPr lang="en-US" altLang="en-US" sz="1600" baseline="-25000" dirty="0">
                <a:solidFill>
                  <a:srgbClr val="CC0000"/>
                </a:solidFill>
                <a:latin typeface="Times New Roman" panose="02020603050405020304" pitchFamily="18" charset="0"/>
              </a:rPr>
              <a:t>z</a:t>
            </a:r>
            <a:r>
              <a:rPr lang="en-US" altLang="en-US" sz="1600" dirty="0">
                <a:solidFill>
                  <a:srgbClr val="CC0000"/>
                </a:solidFill>
                <a:latin typeface="Times New Roman" panose="02020603050405020304" pitchFamily="18" charset="0"/>
              </a:rPr>
              <a:t>/</a:t>
            </a:r>
            <a:r>
              <a:rPr lang="el-GR" altLang="en-US" sz="1600" dirty="0">
                <a:solidFill>
                  <a:srgbClr val="CC0000"/>
                </a:solidFill>
                <a:latin typeface="Times New Roman" panose="02020603050405020304" pitchFamily="18" charset="0"/>
              </a:rPr>
              <a:t>Ω</a:t>
            </a:r>
            <a:r>
              <a:rPr lang="en-US" altLang="en-US" sz="1600" dirty="0">
                <a:solidFill>
                  <a:srgbClr val="CC0000"/>
                </a:solidFill>
                <a:latin typeface="Times New Roman" panose="02020603050405020304" pitchFamily="18" charset="0"/>
              </a:rPr>
              <a:t> = 2</a:t>
            </a:r>
            <a:r>
              <a:rPr lang="en-US" altLang="en-US" sz="1600" dirty="0" smtClean="0">
                <a:solidFill>
                  <a:srgbClr val="CC0000"/>
                </a:solidFill>
                <a:latin typeface="Tahoma" panose="020B0604030504040204" pitchFamily="34" charset="0"/>
              </a:rPr>
              <a:t>,</a:t>
            </a:r>
            <a:r>
              <a:rPr lang="en-US" altLang="en-US" sz="1600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rgbClr val="CC00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1600" dirty="0">
                <a:solidFill>
                  <a:srgbClr val="CC0000"/>
                </a:solidFill>
                <a:latin typeface="Tahoma" panose="020B0604030504040204" pitchFamily="34" charset="0"/>
              </a:rPr>
              <a:t> </a:t>
            </a:r>
            <a:r>
              <a:rPr lang="sr-Latn-CS" altLang="en-US" sz="1600" dirty="0" smtClean="0">
                <a:solidFill>
                  <a:srgbClr val="CC0000"/>
                </a:solidFill>
                <a:latin typeface="Tahoma" panose="020B0604030504040204" pitchFamily="34" charset="0"/>
              </a:rPr>
              <a:t>i</a:t>
            </a:r>
            <a:r>
              <a:rPr lang="en-US" altLang="en-US" sz="1600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rgbClr val="CC0000"/>
                </a:solidFill>
                <a:latin typeface="Times New Roman" panose="02020603050405020304" pitchFamily="18" charset="0"/>
              </a:rPr>
              <a:t>1/2</a:t>
            </a:r>
            <a:r>
              <a:rPr lang="en-US" altLang="en-US" sz="1600" dirty="0">
                <a:solidFill>
                  <a:srgbClr val="CC0000"/>
                </a:solidFill>
                <a:latin typeface="Tahoma" panose="020B0604030504040204" pitchFamily="34" charset="0"/>
              </a:rPr>
              <a:t> (</a:t>
            </a:r>
            <a:r>
              <a:rPr lang="sr-Latn-CS" altLang="en-US" sz="1600" dirty="0">
                <a:solidFill>
                  <a:srgbClr val="CC0000"/>
                </a:solidFill>
                <a:latin typeface="Tahoma" panose="020B0604030504040204" pitchFamily="34" charset="0"/>
              </a:rPr>
              <a:t>vertikalne linije</a:t>
            </a:r>
            <a:r>
              <a:rPr lang="en-US" altLang="en-US" sz="1600" dirty="0">
                <a:solidFill>
                  <a:srgbClr val="CC0000"/>
                </a:solidFill>
                <a:latin typeface="Tahoma" panose="020B0604030504040204" pitchFamily="34" charset="0"/>
              </a:rPr>
              <a:t>) </a:t>
            </a:r>
            <a:r>
              <a:rPr lang="sr-Latn-CS" altLang="en-US" sz="1600" dirty="0" smtClean="0">
                <a:solidFill>
                  <a:srgbClr val="CC0000"/>
                </a:solidFill>
                <a:latin typeface="Tahoma" panose="020B0604030504040204" pitchFamily="34" charset="0"/>
              </a:rPr>
              <a:t>mogu se </a:t>
            </a:r>
            <a:r>
              <a:rPr lang="sr-Latn-CS" altLang="en-US" sz="1600" dirty="0">
                <a:solidFill>
                  <a:srgbClr val="CC0000"/>
                </a:solidFill>
                <a:latin typeface="Tahoma" panose="020B0604030504040204" pitchFamily="34" charset="0"/>
              </a:rPr>
              <a:t>povezati sa (anti)ukrštanjima energijskih nivoa</a:t>
            </a:r>
            <a:r>
              <a:rPr lang="en-US" altLang="en-US" sz="1600" dirty="0">
                <a:solidFill>
                  <a:srgbClr val="CC0000"/>
                </a:solidFill>
                <a:latin typeface="Tahoma" panose="020B0604030504040204" pitchFamily="34" charset="0"/>
              </a:rPr>
              <a:t>.</a:t>
            </a:r>
            <a:endParaRPr lang="el-GR" altLang="en-US" sz="1600" dirty="0">
              <a:solidFill>
                <a:srgbClr val="CC0000"/>
              </a:solidFill>
              <a:latin typeface="Tahoma" panose="020B0604030504040204" pitchFamily="34" charset="0"/>
            </a:endParaRP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685800" y="6044625"/>
            <a:ext cx="98929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82880" indent="-182880"/>
            <a:r>
              <a:rPr lang="en-US" altLang="en-US" sz="1600" dirty="0">
                <a:solidFill>
                  <a:srgbClr val="333399"/>
                </a:solidFill>
                <a:latin typeface="Tahoma" panose="020B0604030504040204" pitchFamily="34" charset="0"/>
              </a:rPr>
              <a:t>* N.S. </a:t>
            </a:r>
            <a:r>
              <a:rPr lang="en-US" altLang="en-US" sz="1600" dirty="0" err="1">
                <a:solidFill>
                  <a:srgbClr val="333399"/>
                </a:solidFill>
                <a:latin typeface="Tahoma" panose="020B0604030504040204" pitchFamily="34" charset="0"/>
              </a:rPr>
              <a:t>Simonović</a:t>
            </a:r>
            <a:r>
              <a:rPr lang="sr-Latn-CS" altLang="en-US" sz="1600" dirty="0">
                <a:solidFill>
                  <a:srgbClr val="333399"/>
                </a:solidFill>
                <a:latin typeface="Tahoma" panose="020B0604030504040204" pitchFamily="34" charset="0"/>
              </a:rPr>
              <a:t>,</a:t>
            </a:r>
            <a:r>
              <a:rPr lang="en-US" altLang="en-US" sz="1600" dirty="0">
                <a:solidFill>
                  <a:srgbClr val="333399"/>
                </a:solidFill>
                <a:latin typeface="Tahoma" panose="020B0604030504040204" pitchFamily="34" charset="0"/>
              </a:rPr>
              <a:t> R.G. </a:t>
            </a:r>
            <a:r>
              <a:rPr lang="en-US" altLang="en-US" sz="1600" dirty="0" err="1">
                <a:solidFill>
                  <a:srgbClr val="333399"/>
                </a:solidFill>
                <a:latin typeface="Tahoma" panose="020B0604030504040204" pitchFamily="34" charset="0"/>
              </a:rPr>
              <a:t>Nazmitdinov</a:t>
            </a:r>
            <a:r>
              <a:rPr lang="en-US" altLang="en-US" sz="1600" dirty="0">
                <a:solidFill>
                  <a:srgbClr val="333399"/>
                </a:solidFill>
                <a:latin typeface="Tahoma" panose="020B0604030504040204" pitchFamily="34" charset="0"/>
              </a:rPr>
              <a:t>,</a:t>
            </a:r>
            <a:r>
              <a:rPr lang="sr-Latn-CS" altLang="en-US" sz="1600" dirty="0">
                <a:solidFill>
                  <a:srgbClr val="333399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1600" dirty="0">
                <a:solidFill>
                  <a:srgbClr val="333399"/>
                </a:solidFill>
                <a:latin typeface="Tahoma" panose="020B0604030504040204" pitchFamily="34" charset="0"/>
              </a:rPr>
              <a:t>"Hidden symmetries of two-electron quantum dots in a </a:t>
            </a:r>
            <a:r>
              <a:rPr lang="en-US" altLang="en-US" sz="1600" dirty="0" smtClean="0">
                <a:solidFill>
                  <a:srgbClr val="333399"/>
                </a:solidFill>
                <a:latin typeface="Tahoma" panose="020B0604030504040204" pitchFamily="34" charset="0"/>
              </a:rPr>
              <a:t>magnetic</a:t>
            </a:r>
            <a:r>
              <a:rPr lang="sr-Latn-RS" altLang="en-US" sz="1600" dirty="0" smtClean="0">
                <a:solidFill>
                  <a:srgbClr val="333399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1600" dirty="0" smtClean="0">
                <a:solidFill>
                  <a:srgbClr val="333399"/>
                </a:solidFill>
                <a:latin typeface="Tahoma" panose="020B0604030504040204" pitchFamily="34" charset="0"/>
              </a:rPr>
              <a:t>field",</a:t>
            </a:r>
            <a:r>
              <a:rPr lang="sr-Latn-RS" altLang="en-US" sz="1600" dirty="0" smtClean="0">
                <a:solidFill>
                  <a:srgbClr val="333399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1600" dirty="0" smtClean="0">
                <a:solidFill>
                  <a:srgbClr val="333399"/>
                </a:solidFill>
                <a:latin typeface="Tahoma" panose="020B0604030504040204" pitchFamily="34" charset="0"/>
              </a:rPr>
              <a:t>PRB </a:t>
            </a:r>
            <a:r>
              <a:rPr lang="en-US" altLang="en-US" sz="1600" b="1" dirty="0">
                <a:solidFill>
                  <a:srgbClr val="333399"/>
                </a:solidFill>
                <a:latin typeface="Tahoma" panose="020B0604030504040204" pitchFamily="34" charset="0"/>
              </a:rPr>
              <a:t>67</a:t>
            </a:r>
            <a:r>
              <a:rPr lang="en-US" altLang="en-US" sz="1600" dirty="0">
                <a:solidFill>
                  <a:srgbClr val="333399"/>
                </a:solidFill>
                <a:latin typeface="Tahoma" panose="020B0604030504040204" pitchFamily="34" charset="0"/>
              </a:rPr>
              <a:t>, 041305</a:t>
            </a:r>
            <a:r>
              <a:rPr lang="sr-Latn-CS" altLang="en-US" sz="1600" dirty="0">
                <a:solidFill>
                  <a:srgbClr val="333399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1600" dirty="0">
                <a:solidFill>
                  <a:srgbClr val="333399"/>
                </a:solidFill>
                <a:latin typeface="Tahoma" panose="020B0604030504040204" pitchFamily="34" charset="0"/>
              </a:rPr>
              <a:t>(R</a:t>
            </a:r>
            <a:r>
              <a:rPr lang="sr-Latn-CS" altLang="en-US" sz="1600" dirty="0">
                <a:solidFill>
                  <a:srgbClr val="333399"/>
                </a:solidFill>
                <a:latin typeface="Tahoma" panose="020B0604030504040204" pitchFamily="34" charset="0"/>
              </a:rPr>
              <a:t>apid Comm.</a:t>
            </a:r>
            <a:r>
              <a:rPr lang="en-US" altLang="en-US" sz="1600" dirty="0">
                <a:solidFill>
                  <a:srgbClr val="333399"/>
                </a:solidFill>
                <a:latin typeface="Tahoma" panose="020B0604030504040204" pitchFamily="34" charset="0"/>
              </a:rPr>
              <a:t>) (2003) </a:t>
            </a:r>
          </a:p>
        </p:txBody>
      </p:sp>
    </p:spTree>
    <p:extLst>
      <p:ext uri="{BB962C8B-B14F-4D97-AF65-F5344CB8AC3E}">
        <p14:creationId xmlns:p14="http://schemas.microsoft.com/office/powerpoint/2010/main" val="389944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  <p:bldP spid="21" grpId="0"/>
      <p:bldP spid="22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95605"/>
            <a:ext cx="10515600" cy="6627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sr-Latn-R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Kvantni haos </a:t>
            </a:r>
            <a:r>
              <a:rPr 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lang="sr-Latn-R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Bomovoj</a:t>
            </a:r>
            <a:r>
              <a:rPr 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mehanici</a:t>
            </a:r>
            <a:endParaRPr lang="sr-Latn-RS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38200" y="2362200"/>
                <a:ext cx="5181600" cy="1477328"/>
              </a:xfrm>
              <a:prstGeom prst="rect">
                <a:avLst/>
              </a:prstGeom>
              <a:solidFill>
                <a:srgbClr val="CCECFF"/>
              </a:solidFill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sr-Latn-R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Uzrok pojave haotičnih Bomovih trajektorija može biti</a:t>
                </a:r>
                <a:r>
                  <a:rPr 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kvantni </a:t>
                </a:r>
                <a:r>
                  <a:rPr lang="en-US" sz="2000" dirty="0" err="1" smtClean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potencijal</a:t>
                </a:r>
                <a:r>
                  <a:rPr lang="sr-Latn-RS" sz="2000" dirty="0" smtClean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r-Latn-R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𝑄</m:t>
                    </m:r>
                  </m:oMath>
                </a14:m>
                <a:r>
                  <a:rPr lang="sr-Latn-RS" sz="2000" dirty="0" smtClean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sr-Latn-R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koji se javlja u modifikovanom II Njutnovom zakonu</a:t>
                </a:r>
                <a:endParaRPr lang="sr-Latn-RS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20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𝑚</m:t>
                      </m:r>
                      <m:acc>
                        <m:accPr>
                          <m:chr m:val="̈"/>
                          <m:ctrlPr>
                            <a:rPr lang="sr-Latn-RS" sz="20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sr-Latn-RS" sz="2000" b="1" i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𝐫</m:t>
                          </m:r>
                        </m:e>
                      </m:acc>
                      <m:r>
                        <a:rPr lang="sr-Latn-RS" sz="2000" b="1" i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=−</m:t>
                      </m:r>
                      <m:r>
                        <a:rPr lang="sr-Latn-R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𝛁</m:t>
                      </m:r>
                      <m:d>
                        <m:dPr>
                          <m:ctrlPr>
                            <a:rPr lang="sr-Latn-R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sr-Latn-R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𝑉</m:t>
                          </m:r>
                          <m:r>
                            <a:rPr lang="sr-Latn-R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sr-Latn-R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𝑄</m:t>
                          </m:r>
                        </m:e>
                      </m:d>
                      <m:r>
                        <a:rPr lang="sr-Latn-R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62200"/>
                <a:ext cx="5181600" cy="1477328"/>
              </a:xfrm>
              <a:prstGeom prst="rect">
                <a:avLst/>
              </a:prstGeom>
              <a:blipFill rotWithShape="0">
                <a:blip r:embed="rId2"/>
                <a:stretch>
                  <a:fillRect l="-1294" t="-2479" r="-588" b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838199" y="1117937"/>
            <a:ext cx="51794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Kao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klasične</a:t>
            </a:r>
            <a:r>
              <a:rPr lang="sr-Latn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Bomove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haoti</a:t>
            </a:r>
            <a:r>
              <a:rPr lang="sr-Latn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čne trajektorije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eksponencijaln</a:t>
            </a:r>
            <a:r>
              <a:rPr lang="sr-Latn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diverg</a:t>
            </a:r>
            <a:r>
              <a:rPr lang="sr-Latn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iraju sa promenom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početn</a:t>
            </a:r>
            <a:r>
              <a:rPr lang="sr-Latn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ih uslova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836023" y="3962400"/>
            <a:ext cx="518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Klasično integrabilni </a:t>
            </a:r>
            <a:r>
              <a:rPr lang="sr-Latn-R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istemi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mogu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preći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regularnog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haotično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kretanje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zavisnosti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od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početnog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talasnog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paketa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622" y="1180957"/>
            <a:ext cx="5969307" cy="55628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6023" y="5562600"/>
            <a:ext cx="51815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Primer regularne i haotične Bomove </a:t>
            </a:r>
            <a:r>
              <a:rPr lang="sr-Latn-RS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trajektorije u </a:t>
            </a:r>
            <a:r>
              <a:rPr lang="en-US" dirty="0" err="1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kružn</a:t>
            </a:r>
            <a:r>
              <a:rPr lang="sr-Latn-RS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</a:t>
            </a:r>
            <a:r>
              <a:rPr lang="en-US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bilijar</a:t>
            </a:r>
            <a:r>
              <a:rPr lang="sr-Latn-RS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u.</a:t>
            </a:r>
            <a:r>
              <a:rPr lang="en-US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64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833846" y="1219200"/>
            <a:ext cx="10591800" cy="1631216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altLang="en-US" sz="2400" dirty="0">
                <a:latin typeface="Tahoma" panose="020B0604030504040204" pitchFamily="34" charset="0"/>
              </a:rPr>
              <a:t>"</a:t>
            </a:r>
            <a:r>
              <a:rPr lang="sr-Latn-CS" altLang="en-US" sz="2400" dirty="0">
                <a:latin typeface="Tahoma" panose="020B0604030504040204" pitchFamily="34" charset="0"/>
              </a:rPr>
              <a:t>K</a:t>
            </a:r>
            <a:r>
              <a:rPr lang="en-US" altLang="en-US" sz="2400" dirty="0" err="1">
                <a:latin typeface="Tahoma" panose="020B0604030504040204" pitchFamily="34" charset="0"/>
              </a:rPr>
              <a:t>vantna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mehanika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sr-Latn-CS" altLang="en-US" sz="2400" dirty="0">
                <a:latin typeface="Tahoma" panose="020B0604030504040204" pitchFamily="34" charset="0"/>
              </a:rPr>
              <a:t>zauzima veoma neobično mesto među fizičkim teorijama: ona </a:t>
            </a:r>
            <a:r>
              <a:rPr lang="en-US" altLang="en-US" sz="2400" dirty="0" err="1">
                <a:latin typeface="Tahoma" panose="020B0604030504040204" pitchFamily="34" charset="0"/>
              </a:rPr>
              <a:t>sadr</a:t>
            </a:r>
            <a:r>
              <a:rPr lang="sr-Latn-CS" altLang="en-US" sz="2400" dirty="0">
                <a:latin typeface="Tahoma" panose="020B0604030504040204" pitchFamily="34" charset="0"/>
              </a:rPr>
              <a:t>ž</a:t>
            </a:r>
            <a:r>
              <a:rPr lang="en-US" altLang="en-US" sz="2400" dirty="0" err="1">
                <a:latin typeface="Tahoma" panose="020B0604030504040204" pitchFamily="34" charset="0"/>
              </a:rPr>
              <a:t>i</a:t>
            </a:r>
            <a:r>
              <a:rPr lang="sr-Latn-C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klasi</a:t>
            </a:r>
            <a:r>
              <a:rPr lang="sr-Latn-CS" altLang="en-US" sz="2400" dirty="0">
                <a:latin typeface="Tahoma" panose="020B0604030504040204" pitchFamily="34" charset="0"/>
              </a:rPr>
              <a:t>č</a:t>
            </a:r>
            <a:r>
              <a:rPr lang="en-US" altLang="en-US" sz="2400" dirty="0">
                <a:latin typeface="Tahoma" panose="020B0604030504040204" pitchFamily="34" charset="0"/>
              </a:rPr>
              <a:t>nu </a:t>
            </a:r>
            <a:r>
              <a:rPr lang="en-US" altLang="en-US" sz="2400" dirty="0" err="1">
                <a:latin typeface="Tahoma" panose="020B0604030504040204" pitchFamily="34" charset="0"/>
              </a:rPr>
              <a:t>mehaniku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kao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grani</a:t>
            </a:r>
            <a:r>
              <a:rPr lang="sr-Latn-CS" altLang="en-US" sz="2400" dirty="0">
                <a:latin typeface="Tahoma" panose="020B0604030504040204" pitchFamily="34" charset="0"/>
              </a:rPr>
              <a:t>č</a:t>
            </a:r>
            <a:r>
              <a:rPr lang="en-US" altLang="en-US" sz="2400" dirty="0" err="1">
                <a:latin typeface="Tahoma" panose="020B0604030504040204" pitchFamily="34" charset="0"/>
              </a:rPr>
              <a:t>ni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slu</a:t>
            </a:r>
            <a:r>
              <a:rPr lang="sr-Latn-CS" altLang="en-US" sz="2400" dirty="0">
                <a:latin typeface="Tahoma" panose="020B0604030504040204" pitchFamily="34" charset="0"/>
              </a:rPr>
              <a:t>č</a:t>
            </a:r>
            <a:r>
              <a:rPr lang="en-US" altLang="en-US" sz="2400" dirty="0" err="1">
                <a:latin typeface="Tahoma" panose="020B0604030504040204" pitchFamily="34" charset="0"/>
              </a:rPr>
              <a:t>aj</a:t>
            </a:r>
            <a:r>
              <a:rPr lang="en-US" altLang="en-US" sz="2400" dirty="0">
                <a:latin typeface="Tahoma" panose="020B0604030504040204" pitchFamily="34" charset="0"/>
              </a:rPr>
              <a:t>, </a:t>
            </a:r>
            <a:r>
              <a:rPr lang="en-US" altLang="en-US" sz="2400" dirty="0" err="1">
                <a:latin typeface="Tahoma" panose="020B0604030504040204" pitchFamily="34" charset="0"/>
              </a:rPr>
              <a:t>dok</a:t>
            </a:r>
            <a:r>
              <a:rPr lang="en-US" altLang="en-US" sz="2400" dirty="0">
                <a:latin typeface="Tahoma" panose="020B0604030504040204" pitchFamily="34" charset="0"/>
              </a:rPr>
              <a:t> u </a:t>
            </a:r>
            <a:r>
              <a:rPr lang="en-US" altLang="en-US" sz="2400" dirty="0" err="1">
                <a:latin typeface="Tahoma" panose="020B0604030504040204" pitchFamily="34" charset="0"/>
              </a:rPr>
              <a:t>isto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vreme</a:t>
            </a:r>
            <a:r>
              <a:rPr lang="sr-Latn-C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zahteva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taj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grani</a:t>
            </a:r>
            <a:r>
              <a:rPr lang="sr-Latn-CS" altLang="en-US" sz="2400" dirty="0">
                <a:latin typeface="Tahoma" panose="020B0604030504040204" pitchFamily="34" charset="0"/>
              </a:rPr>
              <a:t>č</a:t>
            </a:r>
            <a:r>
              <a:rPr lang="en-US" altLang="en-US" sz="2400" dirty="0" err="1">
                <a:latin typeface="Tahoma" panose="020B0604030504040204" pitchFamily="34" charset="0"/>
              </a:rPr>
              <a:t>ni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slu</a:t>
            </a:r>
            <a:r>
              <a:rPr lang="sr-Latn-CS" altLang="en-US" sz="2400" dirty="0">
                <a:latin typeface="Tahoma" panose="020B0604030504040204" pitchFamily="34" charset="0"/>
              </a:rPr>
              <a:t>č</a:t>
            </a:r>
            <a:r>
              <a:rPr lang="en-US" altLang="en-US" sz="2400" dirty="0" err="1">
                <a:latin typeface="Tahoma" panose="020B0604030504040204" pitchFamily="34" charset="0"/>
              </a:rPr>
              <a:t>aj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za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svoju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sopstvenu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formulaciju</a:t>
            </a:r>
            <a:r>
              <a:rPr lang="en-US" altLang="en-US" sz="2400" dirty="0" smtClean="0">
                <a:latin typeface="Tahoma" panose="020B0604030504040204" pitchFamily="34" charset="0"/>
              </a:rPr>
              <a:t>."</a:t>
            </a:r>
            <a:endParaRPr lang="sr-Latn-RS" altLang="en-US" sz="2400" dirty="0" smtClean="0">
              <a:latin typeface="Tahoma" panose="020B0604030504040204" pitchFamily="34" charset="0"/>
            </a:endParaRPr>
          </a:p>
          <a:p>
            <a:pPr>
              <a:spcAft>
                <a:spcPts val="1200"/>
              </a:spcAft>
            </a:pPr>
            <a:r>
              <a:rPr lang="sr-Latn-CS" altLang="en-US" dirty="0" smtClean="0">
                <a:latin typeface="Tahoma" panose="020B0604030504040204" pitchFamily="34" charset="0"/>
              </a:rPr>
              <a:t>                                     </a:t>
            </a:r>
            <a:r>
              <a:rPr lang="en-US" altLang="en-US" dirty="0" smtClean="0">
                <a:latin typeface="Tahoma" panose="020B0604030504040204" pitchFamily="34" charset="0"/>
              </a:rPr>
              <a:t>                              </a:t>
            </a:r>
            <a:r>
              <a:rPr lang="sr-Latn-CS" altLang="en-US" dirty="0" smtClean="0">
                <a:latin typeface="Tahoma" panose="020B0604030504040204" pitchFamily="34" charset="0"/>
              </a:rPr>
              <a:t> (</a:t>
            </a:r>
            <a:r>
              <a:rPr lang="sr-Cyrl-CS" altLang="en-US" dirty="0">
                <a:latin typeface="Tahoma" panose="020B0604030504040204" pitchFamily="34" charset="0"/>
              </a:rPr>
              <a:t>Л.Д. Ландау, Е.М. Лифшиц, </a:t>
            </a:r>
            <a:r>
              <a:rPr lang="en-US" altLang="en-US" dirty="0">
                <a:latin typeface="Tahoma" panose="020B0604030504040204" pitchFamily="34" charset="0"/>
              </a:rPr>
              <a:t>"</a:t>
            </a:r>
            <a:r>
              <a:rPr lang="sr-Cyrl-CS" altLang="en-US" dirty="0">
                <a:latin typeface="Tahoma" panose="020B0604030504040204" pitchFamily="34" charset="0"/>
              </a:rPr>
              <a:t>Квантова</a:t>
            </a:r>
            <a:r>
              <a:rPr lang="ru-RU" altLang="en-US" dirty="0">
                <a:latin typeface="Tahoma" panose="020B0604030504040204" pitchFamily="34" charset="0"/>
              </a:rPr>
              <a:t>я Механика</a:t>
            </a:r>
            <a:r>
              <a:rPr lang="en-US" altLang="en-US" dirty="0"/>
              <a:t>"</a:t>
            </a:r>
            <a:r>
              <a:rPr lang="sr-Latn-CS" altLang="en-US" dirty="0" smtClean="0">
                <a:latin typeface="Tahoma" panose="020B0604030504040204" pitchFamily="34" charset="0"/>
              </a:rPr>
              <a:t>)</a:t>
            </a:r>
            <a:endParaRPr lang="en-US" altLang="en-US" dirty="0">
              <a:latin typeface="Tahoma" panose="020B060403050404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95605"/>
            <a:ext cx="10515600" cy="6627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Odnos</a:t>
            </a:r>
            <a:r>
              <a:rPr 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kvantne</a:t>
            </a:r>
            <a:r>
              <a:rPr 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r-Latn-R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klasične mehanike</a:t>
            </a:r>
            <a:endParaRPr lang="en-US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2994818"/>
            <a:ext cx="10515600" cy="6627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sr-Latn-RS" sz="32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Hvala na pažnji!</a:t>
            </a:r>
            <a:endParaRPr lang="sr-Latn-RS" sz="32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64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838200" y="1219200"/>
            <a:ext cx="10591800" cy="1631216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altLang="en-US" sz="2400" dirty="0">
                <a:latin typeface="Tahoma" panose="020B0604030504040204" pitchFamily="34" charset="0"/>
              </a:rPr>
              <a:t>"</a:t>
            </a:r>
            <a:r>
              <a:rPr lang="sr-Latn-CS" altLang="en-US" sz="2400" dirty="0">
                <a:latin typeface="Tahoma" panose="020B0604030504040204" pitchFamily="34" charset="0"/>
              </a:rPr>
              <a:t>K</a:t>
            </a:r>
            <a:r>
              <a:rPr lang="en-US" altLang="en-US" sz="2400" dirty="0" err="1">
                <a:latin typeface="Tahoma" panose="020B0604030504040204" pitchFamily="34" charset="0"/>
              </a:rPr>
              <a:t>vantna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mehanika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sr-Latn-CS" altLang="en-US" sz="2400" dirty="0">
                <a:latin typeface="Tahoma" panose="020B0604030504040204" pitchFamily="34" charset="0"/>
              </a:rPr>
              <a:t>zauzima veoma neobično mesto među fizičkim teorijama: </a:t>
            </a:r>
            <a:r>
              <a:rPr lang="sr-Latn-CS" altLang="en-US" sz="2400" dirty="0">
                <a:solidFill>
                  <a:srgbClr val="0070C0"/>
                </a:solidFill>
                <a:latin typeface="Tahoma" panose="020B0604030504040204" pitchFamily="34" charset="0"/>
              </a:rPr>
              <a:t>ona </a:t>
            </a:r>
            <a:r>
              <a:rPr lang="en-US" altLang="en-US" sz="2400" dirty="0" err="1">
                <a:solidFill>
                  <a:srgbClr val="0070C0"/>
                </a:solidFill>
                <a:latin typeface="Tahoma" panose="020B0604030504040204" pitchFamily="34" charset="0"/>
              </a:rPr>
              <a:t>sadr</a:t>
            </a:r>
            <a:r>
              <a:rPr lang="sr-Latn-CS" altLang="en-US" sz="2400" dirty="0">
                <a:solidFill>
                  <a:srgbClr val="0070C0"/>
                </a:solidFill>
                <a:latin typeface="Tahoma" panose="020B0604030504040204" pitchFamily="34" charset="0"/>
              </a:rPr>
              <a:t>ž</a:t>
            </a:r>
            <a:r>
              <a:rPr lang="en-US" altLang="en-US" sz="2400" dirty="0" err="1">
                <a:solidFill>
                  <a:srgbClr val="0070C0"/>
                </a:solidFill>
                <a:latin typeface="Tahoma" panose="020B0604030504040204" pitchFamily="34" charset="0"/>
              </a:rPr>
              <a:t>i</a:t>
            </a:r>
            <a:r>
              <a:rPr lang="sr-Latn-CS" altLang="en-US" sz="2400" dirty="0">
                <a:solidFill>
                  <a:srgbClr val="0070C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ahoma" panose="020B0604030504040204" pitchFamily="34" charset="0"/>
              </a:rPr>
              <a:t>klasi</a:t>
            </a:r>
            <a:r>
              <a:rPr lang="sr-Latn-CS" altLang="en-US" sz="2400" dirty="0">
                <a:solidFill>
                  <a:srgbClr val="0070C0"/>
                </a:solidFill>
                <a:latin typeface="Tahoma" panose="020B0604030504040204" pitchFamily="34" charset="0"/>
              </a:rPr>
              <a:t>č</a:t>
            </a:r>
            <a:r>
              <a:rPr lang="en-US" altLang="en-US" sz="2400" dirty="0">
                <a:solidFill>
                  <a:srgbClr val="0070C0"/>
                </a:solidFill>
                <a:latin typeface="Tahoma" panose="020B0604030504040204" pitchFamily="34" charset="0"/>
              </a:rPr>
              <a:t>nu </a:t>
            </a:r>
            <a:r>
              <a:rPr lang="en-US" altLang="en-US" sz="2400" dirty="0" err="1">
                <a:solidFill>
                  <a:srgbClr val="0070C0"/>
                </a:solidFill>
                <a:latin typeface="Tahoma" panose="020B0604030504040204" pitchFamily="34" charset="0"/>
              </a:rPr>
              <a:t>mehaniku</a:t>
            </a:r>
            <a:r>
              <a:rPr lang="en-US" altLang="en-US" sz="2400" dirty="0">
                <a:solidFill>
                  <a:srgbClr val="0070C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ahoma" panose="020B0604030504040204" pitchFamily="34" charset="0"/>
              </a:rPr>
              <a:t>kao</a:t>
            </a:r>
            <a:r>
              <a:rPr lang="en-US" altLang="en-US" sz="2400" dirty="0">
                <a:solidFill>
                  <a:srgbClr val="0070C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ahoma" panose="020B0604030504040204" pitchFamily="34" charset="0"/>
              </a:rPr>
              <a:t>grani</a:t>
            </a:r>
            <a:r>
              <a:rPr lang="sr-Latn-CS" altLang="en-US" sz="2400" dirty="0">
                <a:solidFill>
                  <a:srgbClr val="0070C0"/>
                </a:solidFill>
                <a:latin typeface="Tahoma" panose="020B0604030504040204" pitchFamily="34" charset="0"/>
              </a:rPr>
              <a:t>č</a:t>
            </a:r>
            <a:r>
              <a:rPr lang="en-US" altLang="en-US" sz="2400" dirty="0" err="1">
                <a:solidFill>
                  <a:srgbClr val="0070C0"/>
                </a:solidFill>
                <a:latin typeface="Tahoma" panose="020B0604030504040204" pitchFamily="34" charset="0"/>
              </a:rPr>
              <a:t>ni</a:t>
            </a:r>
            <a:r>
              <a:rPr lang="en-US" altLang="en-US" sz="2400" dirty="0">
                <a:solidFill>
                  <a:srgbClr val="0070C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ahoma" panose="020B0604030504040204" pitchFamily="34" charset="0"/>
              </a:rPr>
              <a:t>slu</a:t>
            </a:r>
            <a:r>
              <a:rPr lang="sr-Latn-CS" altLang="en-US" sz="2400" dirty="0">
                <a:solidFill>
                  <a:srgbClr val="0070C0"/>
                </a:solidFill>
                <a:latin typeface="Tahoma" panose="020B0604030504040204" pitchFamily="34" charset="0"/>
              </a:rPr>
              <a:t>č</a:t>
            </a:r>
            <a:r>
              <a:rPr lang="en-US" altLang="en-US" sz="2400" dirty="0" err="1">
                <a:solidFill>
                  <a:srgbClr val="0070C0"/>
                </a:solidFill>
                <a:latin typeface="Tahoma" panose="020B0604030504040204" pitchFamily="34" charset="0"/>
              </a:rPr>
              <a:t>aj</a:t>
            </a:r>
            <a:r>
              <a:rPr lang="en-US" altLang="en-US" sz="2400" dirty="0">
                <a:latin typeface="Tahoma" panose="020B0604030504040204" pitchFamily="34" charset="0"/>
              </a:rPr>
              <a:t>, </a:t>
            </a:r>
            <a:r>
              <a:rPr lang="en-US" altLang="en-US" sz="2400" dirty="0" err="1">
                <a:latin typeface="Tahoma" panose="020B0604030504040204" pitchFamily="34" charset="0"/>
              </a:rPr>
              <a:t>dok</a:t>
            </a:r>
            <a:r>
              <a:rPr lang="en-US" altLang="en-US" sz="2400" dirty="0">
                <a:latin typeface="Tahoma" panose="020B0604030504040204" pitchFamily="34" charset="0"/>
              </a:rPr>
              <a:t> u </a:t>
            </a:r>
            <a:r>
              <a:rPr lang="en-US" altLang="en-US" sz="2400" dirty="0" err="1">
                <a:latin typeface="Tahoma" panose="020B0604030504040204" pitchFamily="34" charset="0"/>
              </a:rPr>
              <a:t>isto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vreme</a:t>
            </a:r>
            <a:r>
              <a:rPr lang="sr-Latn-C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zahteva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taj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grani</a:t>
            </a:r>
            <a:r>
              <a:rPr lang="sr-Latn-CS" altLang="en-US" sz="2400" dirty="0">
                <a:latin typeface="Tahoma" panose="020B0604030504040204" pitchFamily="34" charset="0"/>
              </a:rPr>
              <a:t>č</a:t>
            </a:r>
            <a:r>
              <a:rPr lang="en-US" altLang="en-US" sz="2400" dirty="0" err="1">
                <a:latin typeface="Tahoma" panose="020B0604030504040204" pitchFamily="34" charset="0"/>
              </a:rPr>
              <a:t>ni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slu</a:t>
            </a:r>
            <a:r>
              <a:rPr lang="sr-Latn-CS" altLang="en-US" sz="2400" dirty="0">
                <a:latin typeface="Tahoma" panose="020B0604030504040204" pitchFamily="34" charset="0"/>
              </a:rPr>
              <a:t>č</a:t>
            </a:r>
            <a:r>
              <a:rPr lang="en-US" altLang="en-US" sz="2400" dirty="0" err="1">
                <a:latin typeface="Tahoma" panose="020B0604030504040204" pitchFamily="34" charset="0"/>
              </a:rPr>
              <a:t>aj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za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svoju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sopstvenu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formulaciju</a:t>
            </a:r>
            <a:r>
              <a:rPr lang="en-US" altLang="en-US" sz="2400" dirty="0" smtClean="0">
                <a:latin typeface="Tahoma" panose="020B0604030504040204" pitchFamily="34" charset="0"/>
              </a:rPr>
              <a:t>."</a:t>
            </a:r>
            <a:endParaRPr lang="sr-Latn-RS" altLang="en-US" sz="2400" dirty="0" smtClean="0">
              <a:latin typeface="Tahoma" panose="020B0604030504040204" pitchFamily="34" charset="0"/>
            </a:endParaRPr>
          </a:p>
          <a:p>
            <a:pPr>
              <a:spcAft>
                <a:spcPts val="1200"/>
              </a:spcAft>
            </a:pPr>
            <a:r>
              <a:rPr lang="sr-Latn-CS" altLang="en-US" dirty="0" smtClean="0">
                <a:latin typeface="Tahoma" panose="020B0604030504040204" pitchFamily="34" charset="0"/>
              </a:rPr>
              <a:t>                                     </a:t>
            </a:r>
            <a:r>
              <a:rPr lang="en-US" altLang="en-US" dirty="0" smtClean="0">
                <a:latin typeface="Tahoma" panose="020B0604030504040204" pitchFamily="34" charset="0"/>
              </a:rPr>
              <a:t>                              </a:t>
            </a:r>
            <a:r>
              <a:rPr lang="sr-Latn-CS" altLang="en-US" dirty="0" smtClean="0">
                <a:latin typeface="Tahoma" panose="020B0604030504040204" pitchFamily="34" charset="0"/>
              </a:rPr>
              <a:t> (</a:t>
            </a:r>
            <a:r>
              <a:rPr lang="sr-Cyrl-CS" altLang="en-US" dirty="0">
                <a:latin typeface="Tahoma" panose="020B0604030504040204" pitchFamily="34" charset="0"/>
              </a:rPr>
              <a:t>Л.Д. Ландау, Е.М. Лифшиц, </a:t>
            </a:r>
            <a:r>
              <a:rPr lang="en-US" altLang="en-US" dirty="0">
                <a:latin typeface="Tahoma" panose="020B0604030504040204" pitchFamily="34" charset="0"/>
              </a:rPr>
              <a:t>"</a:t>
            </a:r>
            <a:r>
              <a:rPr lang="sr-Cyrl-CS" altLang="en-US" dirty="0">
                <a:latin typeface="Tahoma" panose="020B0604030504040204" pitchFamily="34" charset="0"/>
              </a:rPr>
              <a:t>Квантова</a:t>
            </a:r>
            <a:r>
              <a:rPr lang="ru-RU" altLang="en-US" dirty="0">
                <a:latin typeface="Tahoma" panose="020B0604030504040204" pitchFamily="34" charset="0"/>
              </a:rPr>
              <a:t>я Механика</a:t>
            </a:r>
            <a:r>
              <a:rPr lang="en-US" altLang="en-US" dirty="0"/>
              <a:t>"</a:t>
            </a:r>
            <a:r>
              <a:rPr lang="sr-Latn-CS" altLang="en-US" dirty="0" smtClean="0">
                <a:latin typeface="Tahoma" panose="020B0604030504040204" pitchFamily="34" charset="0"/>
              </a:rPr>
              <a:t>)</a:t>
            </a:r>
            <a:endParaRPr lang="en-US" altLang="en-US" dirty="0">
              <a:latin typeface="Tahoma" panose="020B060403050404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95605"/>
            <a:ext cx="10515600" cy="6627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Odnos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kvantne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r-Latn-R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klasične mehanike</a:t>
            </a:r>
            <a:endParaRPr lang="en-US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3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H="1">
            <a:off x="2468880" y="2042160"/>
            <a:ext cx="0" cy="100584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2000" y="2971800"/>
            <a:ext cx="33865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 err="1">
                <a:solidFill>
                  <a:srgbClr val="0070C0"/>
                </a:solidFill>
                <a:latin typeface="Tahoma" panose="020B0604030504040204" pitchFamily="34" charset="0"/>
              </a:rPr>
              <a:t>princip</a:t>
            </a:r>
            <a:r>
              <a:rPr lang="en-US" altLang="en-US" sz="2400" dirty="0">
                <a:solidFill>
                  <a:srgbClr val="0070C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ahoma" panose="020B0604030504040204" pitchFamily="34" charset="0"/>
              </a:rPr>
              <a:t>korespondencije</a:t>
            </a:r>
            <a:endParaRPr lang="sr-Latn-CS" altLang="en-US" sz="2400" dirty="0">
              <a:solidFill>
                <a:srgbClr val="0070C0"/>
              </a:solidFill>
              <a:latin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3520440"/>
            <a:ext cx="1778000" cy="2514600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86169" y="6092428"/>
            <a:ext cx="9552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0070C0"/>
                </a:solidFill>
                <a:latin typeface="Tahoma" panose="020B0604030504040204" pitchFamily="34" charset="0"/>
              </a:rPr>
              <a:t>N. Bohr</a:t>
            </a:r>
            <a:endParaRPr lang="sr-Latn-CS" altLang="en-US" dirty="0">
              <a:solidFill>
                <a:srgbClr val="0070C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94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838200" y="1219200"/>
            <a:ext cx="10591800" cy="1631216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altLang="en-US" sz="2400" dirty="0">
                <a:latin typeface="Tahoma" panose="020B0604030504040204" pitchFamily="34" charset="0"/>
              </a:rPr>
              <a:t>"</a:t>
            </a:r>
            <a:r>
              <a:rPr lang="sr-Latn-CS" altLang="en-US" sz="2400" dirty="0">
                <a:latin typeface="Tahoma" panose="020B0604030504040204" pitchFamily="34" charset="0"/>
              </a:rPr>
              <a:t>K</a:t>
            </a:r>
            <a:r>
              <a:rPr lang="en-US" altLang="en-US" sz="2400" dirty="0" err="1">
                <a:latin typeface="Tahoma" panose="020B0604030504040204" pitchFamily="34" charset="0"/>
              </a:rPr>
              <a:t>vantna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mehanika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sr-Latn-CS" altLang="en-US" sz="2400" dirty="0">
                <a:latin typeface="Tahoma" panose="020B0604030504040204" pitchFamily="34" charset="0"/>
              </a:rPr>
              <a:t>zauzima veoma neobično mesto među fizičkim teorijama: ona </a:t>
            </a:r>
            <a:r>
              <a:rPr lang="en-US" altLang="en-US" sz="2400" dirty="0" err="1">
                <a:latin typeface="Tahoma" panose="020B0604030504040204" pitchFamily="34" charset="0"/>
              </a:rPr>
              <a:t>sadr</a:t>
            </a:r>
            <a:r>
              <a:rPr lang="sr-Latn-CS" altLang="en-US" sz="2400" dirty="0">
                <a:latin typeface="Tahoma" panose="020B0604030504040204" pitchFamily="34" charset="0"/>
              </a:rPr>
              <a:t>ž</a:t>
            </a:r>
            <a:r>
              <a:rPr lang="en-US" altLang="en-US" sz="2400" dirty="0" err="1">
                <a:latin typeface="Tahoma" panose="020B0604030504040204" pitchFamily="34" charset="0"/>
              </a:rPr>
              <a:t>i</a:t>
            </a:r>
            <a:r>
              <a:rPr lang="sr-Latn-C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klasi</a:t>
            </a:r>
            <a:r>
              <a:rPr lang="sr-Latn-CS" altLang="en-US" sz="2400" dirty="0">
                <a:latin typeface="Tahoma" panose="020B0604030504040204" pitchFamily="34" charset="0"/>
              </a:rPr>
              <a:t>č</a:t>
            </a:r>
            <a:r>
              <a:rPr lang="en-US" altLang="en-US" sz="2400" dirty="0">
                <a:latin typeface="Tahoma" panose="020B0604030504040204" pitchFamily="34" charset="0"/>
              </a:rPr>
              <a:t>nu </a:t>
            </a:r>
            <a:r>
              <a:rPr lang="en-US" altLang="en-US" sz="2400" dirty="0" err="1">
                <a:latin typeface="Tahoma" panose="020B0604030504040204" pitchFamily="34" charset="0"/>
              </a:rPr>
              <a:t>mehaniku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kao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grani</a:t>
            </a:r>
            <a:r>
              <a:rPr lang="sr-Latn-CS" altLang="en-US" sz="2400" dirty="0">
                <a:latin typeface="Tahoma" panose="020B0604030504040204" pitchFamily="34" charset="0"/>
              </a:rPr>
              <a:t>č</a:t>
            </a:r>
            <a:r>
              <a:rPr lang="en-US" altLang="en-US" sz="2400" dirty="0" err="1">
                <a:latin typeface="Tahoma" panose="020B0604030504040204" pitchFamily="34" charset="0"/>
              </a:rPr>
              <a:t>ni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slu</a:t>
            </a:r>
            <a:r>
              <a:rPr lang="sr-Latn-CS" altLang="en-US" sz="2400" dirty="0">
                <a:latin typeface="Tahoma" panose="020B0604030504040204" pitchFamily="34" charset="0"/>
              </a:rPr>
              <a:t>č</a:t>
            </a:r>
            <a:r>
              <a:rPr lang="en-US" altLang="en-US" sz="2400" dirty="0" err="1">
                <a:latin typeface="Tahoma" panose="020B0604030504040204" pitchFamily="34" charset="0"/>
              </a:rPr>
              <a:t>aj</a:t>
            </a:r>
            <a:r>
              <a:rPr lang="en-US" altLang="en-US" sz="2400" dirty="0">
                <a:latin typeface="Tahoma" panose="020B0604030504040204" pitchFamily="34" charset="0"/>
              </a:rPr>
              <a:t>, </a:t>
            </a:r>
            <a:r>
              <a:rPr lang="en-US" altLang="en-US" sz="2400" dirty="0" err="1">
                <a:solidFill>
                  <a:srgbClr val="0070C0"/>
                </a:solidFill>
                <a:latin typeface="Tahoma" panose="020B0604030504040204" pitchFamily="34" charset="0"/>
              </a:rPr>
              <a:t>dok</a:t>
            </a:r>
            <a:r>
              <a:rPr lang="en-US" altLang="en-US" sz="2400" dirty="0">
                <a:solidFill>
                  <a:srgbClr val="0070C0"/>
                </a:solidFill>
                <a:latin typeface="Tahoma" panose="020B0604030504040204" pitchFamily="34" charset="0"/>
              </a:rPr>
              <a:t> u </a:t>
            </a:r>
            <a:r>
              <a:rPr lang="en-US" altLang="en-US" sz="2400" dirty="0" err="1">
                <a:solidFill>
                  <a:srgbClr val="0070C0"/>
                </a:solidFill>
                <a:latin typeface="Tahoma" panose="020B0604030504040204" pitchFamily="34" charset="0"/>
              </a:rPr>
              <a:t>isto</a:t>
            </a:r>
            <a:r>
              <a:rPr lang="en-US" altLang="en-US" sz="2400" dirty="0">
                <a:solidFill>
                  <a:srgbClr val="0070C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ahoma" panose="020B0604030504040204" pitchFamily="34" charset="0"/>
              </a:rPr>
              <a:t>vreme</a:t>
            </a:r>
            <a:r>
              <a:rPr lang="sr-Latn-CS" altLang="en-US" sz="2400" dirty="0">
                <a:solidFill>
                  <a:srgbClr val="0070C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ahoma" panose="020B0604030504040204" pitchFamily="34" charset="0"/>
              </a:rPr>
              <a:t>zahteva</a:t>
            </a:r>
            <a:r>
              <a:rPr lang="en-US" altLang="en-US" sz="2400" dirty="0">
                <a:solidFill>
                  <a:srgbClr val="0070C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ahoma" panose="020B0604030504040204" pitchFamily="34" charset="0"/>
              </a:rPr>
              <a:t>taj</a:t>
            </a:r>
            <a:r>
              <a:rPr lang="en-US" altLang="en-US" sz="2400" dirty="0">
                <a:solidFill>
                  <a:srgbClr val="0070C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ahoma" panose="020B0604030504040204" pitchFamily="34" charset="0"/>
              </a:rPr>
              <a:t>grani</a:t>
            </a:r>
            <a:r>
              <a:rPr lang="sr-Latn-CS" altLang="en-US" sz="2400" dirty="0">
                <a:solidFill>
                  <a:srgbClr val="0070C0"/>
                </a:solidFill>
                <a:latin typeface="Tahoma" panose="020B0604030504040204" pitchFamily="34" charset="0"/>
              </a:rPr>
              <a:t>č</a:t>
            </a:r>
            <a:r>
              <a:rPr lang="en-US" altLang="en-US" sz="2400" dirty="0" err="1">
                <a:solidFill>
                  <a:srgbClr val="0070C0"/>
                </a:solidFill>
                <a:latin typeface="Tahoma" panose="020B0604030504040204" pitchFamily="34" charset="0"/>
              </a:rPr>
              <a:t>ni</a:t>
            </a:r>
            <a:r>
              <a:rPr lang="en-US" altLang="en-US" sz="2400" dirty="0">
                <a:solidFill>
                  <a:srgbClr val="0070C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ahoma" panose="020B0604030504040204" pitchFamily="34" charset="0"/>
              </a:rPr>
              <a:t>slu</a:t>
            </a:r>
            <a:r>
              <a:rPr lang="sr-Latn-CS" altLang="en-US" sz="2400" dirty="0">
                <a:solidFill>
                  <a:srgbClr val="0070C0"/>
                </a:solidFill>
                <a:latin typeface="Tahoma" panose="020B0604030504040204" pitchFamily="34" charset="0"/>
              </a:rPr>
              <a:t>č</a:t>
            </a:r>
            <a:r>
              <a:rPr lang="en-US" altLang="en-US" sz="2400" dirty="0" err="1">
                <a:solidFill>
                  <a:srgbClr val="0070C0"/>
                </a:solidFill>
                <a:latin typeface="Tahoma" panose="020B0604030504040204" pitchFamily="34" charset="0"/>
              </a:rPr>
              <a:t>aj</a:t>
            </a:r>
            <a:r>
              <a:rPr lang="en-US" altLang="en-US" sz="2400" dirty="0">
                <a:solidFill>
                  <a:srgbClr val="0070C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ahoma" panose="020B0604030504040204" pitchFamily="34" charset="0"/>
              </a:rPr>
              <a:t>za</a:t>
            </a:r>
            <a:r>
              <a:rPr lang="en-US" altLang="en-US" sz="2400" dirty="0">
                <a:solidFill>
                  <a:srgbClr val="0070C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ahoma" panose="020B0604030504040204" pitchFamily="34" charset="0"/>
              </a:rPr>
              <a:t>svoju</a:t>
            </a:r>
            <a:r>
              <a:rPr lang="en-US" altLang="en-US" sz="2400" dirty="0">
                <a:solidFill>
                  <a:srgbClr val="0070C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ahoma" panose="020B0604030504040204" pitchFamily="34" charset="0"/>
              </a:rPr>
              <a:t>sopstvenu</a:t>
            </a:r>
            <a:r>
              <a:rPr lang="en-US" altLang="en-US" sz="2400" dirty="0">
                <a:solidFill>
                  <a:srgbClr val="0070C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ahoma" panose="020B0604030504040204" pitchFamily="34" charset="0"/>
              </a:rPr>
              <a:t>formulaciju</a:t>
            </a:r>
            <a:r>
              <a:rPr lang="en-US" altLang="en-US" sz="2400" dirty="0" smtClean="0">
                <a:latin typeface="Tahoma" panose="020B0604030504040204" pitchFamily="34" charset="0"/>
              </a:rPr>
              <a:t>."</a:t>
            </a:r>
            <a:endParaRPr lang="sr-Latn-RS" altLang="en-US" sz="2400" dirty="0" smtClean="0">
              <a:latin typeface="Tahoma" panose="020B0604030504040204" pitchFamily="34" charset="0"/>
            </a:endParaRPr>
          </a:p>
          <a:p>
            <a:pPr>
              <a:spcAft>
                <a:spcPts val="1200"/>
              </a:spcAft>
            </a:pPr>
            <a:r>
              <a:rPr lang="sr-Latn-CS" altLang="en-US" dirty="0" smtClean="0">
                <a:latin typeface="Tahoma" panose="020B0604030504040204" pitchFamily="34" charset="0"/>
              </a:rPr>
              <a:t>                                     </a:t>
            </a:r>
            <a:r>
              <a:rPr lang="en-US" altLang="en-US" dirty="0" smtClean="0">
                <a:latin typeface="Tahoma" panose="020B0604030504040204" pitchFamily="34" charset="0"/>
              </a:rPr>
              <a:t>                              </a:t>
            </a:r>
            <a:r>
              <a:rPr lang="sr-Latn-CS" altLang="en-US" dirty="0" smtClean="0">
                <a:latin typeface="Tahoma" panose="020B0604030504040204" pitchFamily="34" charset="0"/>
              </a:rPr>
              <a:t> (</a:t>
            </a:r>
            <a:r>
              <a:rPr lang="sr-Cyrl-CS" altLang="en-US" dirty="0">
                <a:latin typeface="Tahoma" panose="020B0604030504040204" pitchFamily="34" charset="0"/>
              </a:rPr>
              <a:t>Л.Д. Ландау, Е.М. Лифшиц, </a:t>
            </a:r>
            <a:r>
              <a:rPr lang="en-US" altLang="en-US" dirty="0">
                <a:latin typeface="Tahoma" panose="020B0604030504040204" pitchFamily="34" charset="0"/>
              </a:rPr>
              <a:t>"</a:t>
            </a:r>
            <a:r>
              <a:rPr lang="sr-Cyrl-CS" altLang="en-US" dirty="0">
                <a:latin typeface="Tahoma" panose="020B0604030504040204" pitchFamily="34" charset="0"/>
              </a:rPr>
              <a:t>Квантова</a:t>
            </a:r>
            <a:r>
              <a:rPr lang="ru-RU" altLang="en-US" dirty="0">
                <a:latin typeface="Tahoma" panose="020B0604030504040204" pitchFamily="34" charset="0"/>
              </a:rPr>
              <a:t>я Механика</a:t>
            </a:r>
            <a:r>
              <a:rPr lang="en-US" altLang="en-US" dirty="0"/>
              <a:t>"</a:t>
            </a:r>
            <a:r>
              <a:rPr lang="sr-Latn-CS" altLang="en-US" dirty="0" smtClean="0">
                <a:latin typeface="Tahoma" panose="020B0604030504040204" pitchFamily="34" charset="0"/>
              </a:rPr>
              <a:t>)</a:t>
            </a:r>
            <a:endParaRPr lang="en-US" altLang="en-US" dirty="0">
              <a:latin typeface="Tahoma" panose="020B060403050404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95605"/>
            <a:ext cx="10515600" cy="6627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Odnos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kvantne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r-Latn-R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klasične mehanike</a:t>
            </a:r>
            <a:endParaRPr lang="en-US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295400" y="2971800"/>
            <a:ext cx="49932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r-Latn-CS" altLang="en-US" sz="2400" dirty="0">
                <a:solidFill>
                  <a:srgbClr val="0070C0"/>
                </a:solidFill>
                <a:latin typeface="Tahoma" panose="020B0604030504040204" pitchFamily="34" charset="0"/>
              </a:rPr>
              <a:t>kvantnomehanički koncept merenja</a:t>
            </a:r>
            <a:endParaRPr lang="en-US" altLang="en-US" sz="2400" dirty="0">
              <a:solidFill>
                <a:srgbClr val="0070C0"/>
              </a:solidFill>
              <a:latin typeface="Tahoma" panose="020B0604030504040204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H="1">
            <a:off x="3840480" y="2392680"/>
            <a:ext cx="0" cy="64008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623" y="3520440"/>
            <a:ext cx="3795713" cy="2528888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429075" y="6095048"/>
            <a:ext cx="27259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0070C0"/>
                </a:solidFill>
                <a:latin typeface="Tahoma" panose="020B0604030504040204" pitchFamily="34" charset="0"/>
              </a:rPr>
              <a:t>W. Heisenberg &amp; N. Bohr</a:t>
            </a:r>
            <a:endParaRPr lang="sr-Latn-CS" altLang="en-US" dirty="0">
              <a:solidFill>
                <a:srgbClr val="0070C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0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833846" y="1219200"/>
            <a:ext cx="10591800" cy="830997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en-US" sz="2400" dirty="0" err="1" smtClean="0">
                <a:latin typeface="Tahoma" panose="020B0604030504040204" pitchFamily="34" charset="0"/>
              </a:rPr>
              <a:t>Kvantna</a:t>
            </a:r>
            <a:r>
              <a:rPr lang="en-US" altLang="en-US" sz="2400" dirty="0" smtClean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teorija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prelazi</a:t>
            </a:r>
            <a:r>
              <a:rPr lang="en-US" altLang="en-US" sz="2400" dirty="0">
                <a:latin typeface="Tahoma" panose="020B0604030504040204" pitchFamily="34" charset="0"/>
              </a:rPr>
              <a:t> u </a:t>
            </a:r>
            <a:r>
              <a:rPr lang="en-US" altLang="en-US" sz="2400" dirty="0" err="1">
                <a:latin typeface="Tahoma" panose="020B0604030504040204" pitchFamily="34" charset="0"/>
              </a:rPr>
              <a:t>klasičnu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teoriju</a:t>
            </a:r>
            <a:r>
              <a:rPr lang="en-US" altLang="en-US" sz="2400" dirty="0">
                <a:latin typeface="Tahoma" panose="020B0604030504040204" pitchFamily="34" charset="0"/>
              </a:rPr>
              <a:t> u </a:t>
            </a:r>
            <a:r>
              <a:rPr lang="en-US" altLang="en-US" sz="2400" dirty="0" err="1">
                <a:latin typeface="Tahoma" panose="020B0604030504040204" pitchFamily="34" charset="0"/>
              </a:rPr>
              <a:t>graničnim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slučajevima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kada</a:t>
            </a:r>
            <a:r>
              <a:rPr lang="en-US" altLang="en-US" sz="2400" dirty="0">
                <a:latin typeface="Tahoma" panose="020B0604030504040204" pitchFamily="34" charset="0"/>
              </a:rPr>
              <a:t> ova </a:t>
            </a:r>
            <a:r>
              <a:rPr lang="en-US" altLang="en-US" sz="2400" dirty="0" err="1">
                <a:latin typeface="Tahoma" panose="020B0604030504040204" pitchFamily="34" charset="0"/>
              </a:rPr>
              <a:t>druga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postaje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primenljiva</a:t>
            </a:r>
            <a:r>
              <a:rPr lang="en-US" altLang="en-US" sz="2400" dirty="0"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95605"/>
            <a:ext cx="10515600" cy="6627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sr-Latn-R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Borov </a:t>
            </a:r>
            <a:r>
              <a:rPr lang="sr-Latn-R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rincip</a:t>
            </a:r>
            <a:r>
              <a:rPr 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korespondencije</a:t>
            </a:r>
            <a:endParaRPr lang="en-US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4"/>
              <p:cNvSpPr txBox="1">
                <a:spLocks noChangeArrowheads="1"/>
              </p:cNvSpPr>
              <p:nvPr/>
            </p:nvSpPr>
            <p:spPr bwMode="auto">
              <a:xfrm>
                <a:off x="3733800" y="3352800"/>
                <a:ext cx="7691846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en-US" sz="2400" dirty="0" smtClean="0">
                    <a:latin typeface="Tahoma" panose="020B0604030504040204" pitchFamily="34" charset="0"/>
                  </a:rPr>
                  <a:t>Tada </a:t>
                </a:r>
                <a:r>
                  <a:rPr lang="en-US" altLang="en-US" sz="2400" dirty="0" err="1">
                    <a:latin typeface="Tahoma" panose="020B0604030504040204" pitchFamily="34" charset="0"/>
                  </a:rPr>
                  <a:t>su</a:t>
                </a:r>
                <a:r>
                  <a:rPr lang="en-US" altLang="en-US" sz="2400" dirty="0">
                    <a:latin typeface="Tahoma" panose="020B0604030504040204" pitchFamily="34" charset="0"/>
                  </a:rPr>
                  <a:t> </a:t>
                </a:r>
                <a:r>
                  <a:rPr lang="en-US" altLang="en-US" sz="2400" dirty="0" err="1">
                    <a:latin typeface="Tahoma" panose="020B0604030504040204" pitchFamily="34" charset="0"/>
                  </a:rPr>
                  <a:t>vrednosti</a:t>
                </a:r>
                <a:r>
                  <a:rPr lang="en-US" altLang="en-US" sz="2400" dirty="0">
                    <a:latin typeface="Tahoma" panose="020B0604030504040204" pitchFamily="34" charset="0"/>
                  </a:rPr>
                  <a:t> </a:t>
                </a:r>
                <a:r>
                  <a:rPr lang="en-US" altLang="en-US" sz="2400" dirty="0" err="1">
                    <a:latin typeface="Tahoma" panose="020B0604030504040204" pitchFamily="34" charset="0"/>
                  </a:rPr>
                  <a:t>fizičkih</a:t>
                </a:r>
                <a:r>
                  <a:rPr lang="en-US" altLang="en-US" sz="2400" dirty="0">
                    <a:latin typeface="Tahoma" panose="020B0604030504040204" pitchFamily="34" charset="0"/>
                  </a:rPr>
                  <a:t> </a:t>
                </a:r>
                <a:r>
                  <a:rPr lang="en-US" altLang="en-US" sz="2400" dirty="0" err="1">
                    <a:latin typeface="Tahoma" panose="020B0604030504040204" pitchFamily="34" charset="0"/>
                  </a:rPr>
                  <a:t>veličina</a:t>
                </a:r>
                <a:r>
                  <a:rPr lang="en-US" altLang="en-US" sz="2400" dirty="0">
                    <a:latin typeface="Tahoma" panose="020B0604030504040204" pitchFamily="34" charset="0"/>
                  </a:rPr>
                  <a:t> </a:t>
                </a:r>
                <a:r>
                  <a:rPr lang="en-US" altLang="en-US" sz="2400" dirty="0" err="1">
                    <a:latin typeface="Tahoma" panose="020B0604030504040204" pitchFamily="34" charset="0"/>
                  </a:rPr>
                  <a:t>koje</a:t>
                </a:r>
                <a:r>
                  <a:rPr lang="en-US" altLang="en-US" sz="2400" dirty="0">
                    <a:latin typeface="Tahoma" panose="020B0604030504040204" pitchFamily="34" charset="0"/>
                  </a:rPr>
                  <a:t> </a:t>
                </a:r>
                <a:r>
                  <a:rPr lang="en-US" altLang="en-US" sz="2400" dirty="0" err="1">
                    <a:latin typeface="Tahoma" panose="020B0604030504040204" pitchFamily="34" charset="0"/>
                  </a:rPr>
                  <a:t>opisuju</a:t>
                </a:r>
                <a:r>
                  <a:rPr lang="en-US" altLang="en-US" sz="2400" dirty="0">
                    <a:latin typeface="Tahoma" panose="020B0604030504040204" pitchFamily="34" charset="0"/>
                  </a:rPr>
                  <a:t> </a:t>
                </a:r>
                <a:r>
                  <a:rPr lang="en-US" altLang="en-US" sz="2400" dirty="0" err="1">
                    <a:latin typeface="Tahoma" panose="020B0604030504040204" pitchFamily="34" charset="0"/>
                  </a:rPr>
                  <a:t>dinamiku</a:t>
                </a:r>
                <a:r>
                  <a:rPr lang="en-US" altLang="en-US" sz="2400" dirty="0">
                    <a:latin typeface="Tahoma" panose="020B0604030504040204" pitchFamily="34" charset="0"/>
                  </a:rPr>
                  <a:t> </a:t>
                </a:r>
                <a:r>
                  <a:rPr lang="en-US" altLang="en-US" sz="2400" dirty="0" err="1">
                    <a:latin typeface="Tahoma" panose="020B0604030504040204" pitchFamily="34" charset="0"/>
                  </a:rPr>
                  <a:t>mnogo</a:t>
                </a:r>
                <a:r>
                  <a:rPr lang="en-US" altLang="en-US" sz="2400" dirty="0">
                    <a:latin typeface="Tahoma" panose="020B0604030504040204" pitchFamily="34" charset="0"/>
                  </a:rPr>
                  <a:t> </a:t>
                </a:r>
                <a:r>
                  <a:rPr lang="en-US" altLang="en-US" sz="2400" dirty="0" err="1">
                    <a:latin typeface="Tahoma" panose="020B0604030504040204" pitchFamily="34" charset="0"/>
                  </a:rPr>
                  <a:t>veće</a:t>
                </a:r>
                <a:r>
                  <a:rPr lang="en-US" altLang="en-US" sz="2400" dirty="0">
                    <a:latin typeface="Tahoma" panose="020B0604030504040204" pitchFamily="34" charset="0"/>
                  </a:rPr>
                  <a:t> od </a:t>
                </a:r>
                <a:r>
                  <a:rPr lang="en-US" altLang="en-US" sz="2400" dirty="0" err="1">
                    <a:latin typeface="Tahoma" panose="020B0604030504040204" pitchFamily="34" charset="0"/>
                  </a:rPr>
                  <a:t>vrednosti</a:t>
                </a:r>
                <a:r>
                  <a:rPr lang="en-US" altLang="en-US" sz="2400" dirty="0">
                    <a:latin typeface="Tahoma" panose="020B0604030504040204" pitchFamily="34" charset="0"/>
                  </a:rPr>
                  <a:t> </a:t>
                </a:r>
                <a:r>
                  <a:rPr lang="en-US" altLang="en-US" sz="2400" dirty="0" err="1">
                    <a:latin typeface="Tahoma" panose="020B0604030504040204" pitchFamily="34" charset="0"/>
                  </a:rPr>
                  <a:t>odgovarajućih</a:t>
                </a:r>
                <a:r>
                  <a:rPr lang="en-US" altLang="en-US" sz="2400" dirty="0">
                    <a:latin typeface="Tahoma" panose="020B0604030504040204" pitchFamily="34" charset="0"/>
                  </a:rPr>
                  <a:t> </a:t>
                </a:r>
                <a:r>
                  <a:rPr lang="en-US" altLang="en-US" sz="2400" dirty="0" err="1">
                    <a:latin typeface="Tahoma" panose="020B0604030504040204" pitchFamily="34" charset="0"/>
                  </a:rPr>
                  <a:t>kvanata</a:t>
                </a:r>
                <a:r>
                  <a:rPr lang="en-US" altLang="en-US" sz="2400" dirty="0">
                    <a:latin typeface="Tahoma" panose="020B0604030504040204" pitchFamily="34" charset="0"/>
                  </a:rPr>
                  <a:t> (</a:t>
                </a:r>
                <a:r>
                  <a:rPr lang="en-US" altLang="en-US" sz="2400" dirty="0" err="1">
                    <a:latin typeface="Tahoma" panose="020B0604030504040204" pitchFamily="34" charset="0"/>
                  </a:rPr>
                  <a:t>npr</a:t>
                </a:r>
                <a:r>
                  <a:rPr lang="en-US" altLang="en-US" sz="2400" dirty="0">
                    <a:latin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400" dirty="0">
                    <a:latin typeface="Tahoma" panose="020B0604030504040204" pitchFamily="34" charset="0"/>
                  </a:rPr>
                  <a:t> </a:t>
                </a:r>
                <a:r>
                  <a:rPr lang="en-US" altLang="en-US" sz="2400" dirty="0" err="1">
                    <a:latin typeface="Tahoma" panose="020B0604030504040204" pitchFamily="34" charset="0"/>
                  </a:rPr>
                  <a:t>ili</a:t>
                </a:r>
                <a:r>
                  <a:rPr lang="en-US" altLang="en-US" sz="2400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l-GR" altLang="en-US" sz="2400" i="1" dirty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l-GR" altLang="en-US" sz="2400" dirty="0">
                    <a:latin typeface="Tahoma" panose="020B0604030504040204" pitchFamily="34" charset="0"/>
                  </a:rPr>
                  <a:t>) </a:t>
                </a:r>
                <a:r>
                  <a:rPr lang="en-US" altLang="en-US" sz="2400" dirty="0" err="1">
                    <a:latin typeface="Tahoma" panose="020B0604030504040204" pitchFamily="34" charset="0"/>
                  </a:rPr>
                  <a:t>i</a:t>
                </a:r>
                <a:r>
                  <a:rPr lang="en-US" altLang="en-US" sz="2400" dirty="0">
                    <a:latin typeface="Tahoma" panose="020B0604030504040204" pitchFamily="34" charset="0"/>
                  </a:rPr>
                  <a:t> </a:t>
                </a:r>
                <a:r>
                  <a:rPr lang="en-US" altLang="en-US" sz="2400" dirty="0" err="1">
                    <a:latin typeface="Tahoma" panose="020B0604030504040204" pitchFamily="34" charset="0"/>
                  </a:rPr>
                  <a:t>kvantni</a:t>
                </a:r>
                <a:r>
                  <a:rPr lang="en-US" altLang="en-US" sz="2400" dirty="0">
                    <a:latin typeface="Tahoma" panose="020B0604030504040204" pitchFamily="34" charset="0"/>
                  </a:rPr>
                  <a:t> </a:t>
                </a:r>
                <a:r>
                  <a:rPr lang="en-US" altLang="en-US" sz="2400" dirty="0" err="1">
                    <a:latin typeface="Tahoma" panose="020B0604030504040204" pitchFamily="34" charset="0"/>
                  </a:rPr>
                  <a:t>efekti</a:t>
                </a:r>
                <a:r>
                  <a:rPr lang="en-US" altLang="en-US" sz="2400" dirty="0">
                    <a:latin typeface="Tahoma" panose="020B0604030504040204" pitchFamily="34" charset="0"/>
                  </a:rPr>
                  <a:t> </a:t>
                </a:r>
                <a:r>
                  <a:rPr lang="en-US" altLang="en-US" sz="2400" dirty="0" err="1">
                    <a:latin typeface="Tahoma" panose="020B0604030504040204" pitchFamily="34" charset="0"/>
                  </a:rPr>
                  <a:t>praktično</a:t>
                </a:r>
                <a:r>
                  <a:rPr lang="en-US" altLang="en-US" sz="2400" dirty="0">
                    <a:latin typeface="Tahoma" panose="020B0604030504040204" pitchFamily="34" charset="0"/>
                  </a:rPr>
                  <a:t> ne </a:t>
                </a:r>
                <a:r>
                  <a:rPr lang="en-US" altLang="en-US" sz="2400" dirty="0" err="1">
                    <a:latin typeface="Tahoma" panose="020B0604030504040204" pitchFamily="34" charset="0"/>
                  </a:rPr>
                  <a:t>dolaze</a:t>
                </a:r>
                <a:r>
                  <a:rPr lang="en-US" altLang="en-US" sz="2400" dirty="0">
                    <a:latin typeface="Tahoma" panose="020B0604030504040204" pitchFamily="34" charset="0"/>
                  </a:rPr>
                  <a:t> do </a:t>
                </a:r>
                <a:r>
                  <a:rPr lang="en-US" altLang="en-US" sz="2400" dirty="0" err="1">
                    <a:latin typeface="Tahoma" panose="020B0604030504040204" pitchFamily="34" charset="0"/>
                  </a:rPr>
                  <a:t>izražaja</a:t>
                </a:r>
                <a:r>
                  <a:rPr lang="en-US" altLang="en-US" sz="2400" dirty="0">
                    <a:latin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3800" y="3352800"/>
                <a:ext cx="7691846" cy="1569660"/>
              </a:xfrm>
              <a:prstGeom prst="rect">
                <a:avLst/>
              </a:prstGeom>
              <a:blipFill rotWithShape="0">
                <a:blip r:embed="rId3"/>
                <a:stretch>
                  <a:fillRect l="-1269" t="-3113" r="-2141" b="-81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3459480"/>
            <a:ext cx="1778000" cy="2514600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86169" y="6031468"/>
            <a:ext cx="9552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0070C0"/>
                </a:solidFill>
                <a:latin typeface="Tahoma" panose="020B0604030504040204" pitchFamily="34" charset="0"/>
              </a:rPr>
              <a:t>N. Bohr</a:t>
            </a:r>
            <a:endParaRPr lang="sr-Latn-CS" altLang="en-US" dirty="0">
              <a:solidFill>
                <a:srgbClr val="0070C0"/>
              </a:solidFill>
              <a:latin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3846" y="2362200"/>
            <a:ext cx="10603416" cy="461665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sr-Latn-RS" altLang="en-US" sz="2400" dirty="0">
                <a:solidFill>
                  <a:srgbClr val="0070C0"/>
                </a:solidFill>
                <a:latin typeface="Tahoma" panose="020B0604030504040204" pitchFamily="34" charset="0"/>
              </a:rPr>
              <a:t>Slučaj 1:</a:t>
            </a:r>
            <a:r>
              <a:rPr lang="en-US" altLang="en-US" sz="2400" dirty="0">
                <a:solidFill>
                  <a:srgbClr val="0070C0"/>
                </a:solidFill>
                <a:latin typeface="Tahoma" panose="020B0604030504040204" pitchFamily="34" charset="0"/>
              </a:rPr>
              <a:t> </a:t>
            </a:r>
            <a:r>
              <a:rPr lang="sr-Latn-RS" altLang="en-US" sz="2400" dirty="0">
                <a:latin typeface="Tahoma" panose="020B0604030504040204" pitchFamily="34" charset="0"/>
              </a:rPr>
              <a:t>K</a:t>
            </a:r>
            <a:r>
              <a:rPr lang="en-US" altLang="en-US" sz="2400" dirty="0" err="1">
                <a:latin typeface="Tahoma" panose="020B0604030504040204" pitchFamily="34" charset="0"/>
              </a:rPr>
              <a:t>lasična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teorija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važi</a:t>
            </a:r>
            <a:r>
              <a:rPr lang="en-US" altLang="en-US" sz="2400" dirty="0">
                <a:latin typeface="Tahoma" panose="020B0604030504040204" pitchFamily="34" charset="0"/>
              </a:rPr>
              <a:t> u </a:t>
            </a:r>
            <a:r>
              <a:rPr lang="en-US" altLang="en-US" sz="2400" dirty="0" err="1">
                <a:latin typeface="Tahoma" panose="020B0604030504040204" pitchFamily="34" charset="0"/>
              </a:rPr>
              <a:t>makroskopskom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 smtClean="0">
                <a:latin typeface="Tahoma" panose="020B0604030504040204" pitchFamily="34" charset="0"/>
              </a:rPr>
              <a:t>domenu</a:t>
            </a:r>
            <a:r>
              <a:rPr lang="en-US" altLang="en-US" sz="2400" dirty="0" smtClean="0">
                <a:latin typeface="Tahoma" panose="020B0604030504040204" pitchFamily="34" charset="0"/>
              </a:rPr>
              <a:t> (</a:t>
            </a:r>
            <a:r>
              <a:rPr lang="en-US" altLang="en-US" sz="2400" dirty="0" err="1" smtClean="0">
                <a:latin typeface="Tahoma" panose="020B0604030504040204" pitchFamily="34" charset="0"/>
              </a:rPr>
              <a:t>empirijski</a:t>
            </a:r>
            <a:r>
              <a:rPr lang="en-US" altLang="en-US" sz="2400" dirty="0" smtClean="0">
                <a:latin typeface="Tahoma" panose="020B0604030504040204" pitchFamily="34" charset="0"/>
              </a:rPr>
              <a:t> </a:t>
            </a:r>
            <a:r>
              <a:rPr lang="en-US" altLang="en-US" sz="2400" dirty="0" err="1" smtClean="0">
                <a:latin typeface="Tahoma" panose="020B0604030504040204" pitchFamily="34" charset="0"/>
              </a:rPr>
              <a:t>rezultat</a:t>
            </a:r>
            <a:r>
              <a:rPr lang="en-US" altLang="en-US" sz="2400" dirty="0" smtClean="0">
                <a:latin typeface="Tahoma" panose="020B0604030504040204" pitchFamily="34" charset="0"/>
              </a:rPr>
              <a:t>).</a:t>
            </a:r>
            <a:endParaRPr lang="en-US" altLang="en-US" sz="2400" dirty="0">
              <a:latin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3800" y="5265003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altLang="en-US" sz="2400" dirty="0" smtClean="0">
                <a:latin typeface="Tahoma" panose="020B0604030504040204" pitchFamily="34" charset="0"/>
              </a:rPr>
              <a:t>Dakle</a:t>
            </a:r>
            <a:r>
              <a:rPr lang="en-US" altLang="en-US" sz="2400" dirty="0" smtClean="0">
                <a:latin typeface="Tahoma" panose="020B0604030504040204" pitchFamily="34" charset="0"/>
              </a:rPr>
              <a:t>, </a:t>
            </a:r>
            <a:r>
              <a:rPr lang="en-US" altLang="en-US" sz="2400" dirty="0" err="1">
                <a:latin typeface="Tahoma" panose="020B0604030504040204" pitchFamily="34" charset="0"/>
              </a:rPr>
              <a:t>klasična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teorija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 smtClean="0">
                <a:latin typeface="Tahoma" panose="020B0604030504040204" pitchFamily="34" charset="0"/>
              </a:rPr>
              <a:t>važi</a:t>
            </a:r>
            <a:r>
              <a:rPr lang="en-US" altLang="en-US" sz="2400" dirty="0" smtClean="0">
                <a:latin typeface="Tahoma" panose="020B0604030504040204" pitchFamily="34" charset="0"/>
              </a:rPr>
              <a:t> </a:t>
            </a:r>
            <a:r>
              <a:rPr lang="en-US" altLang="en-US" sz="2400" dirty="0">
                <a:latin typeface="Tahoma" panose="020B0604030504040204" pitchFamily="34" charset="0"/>
              </a:rPr>
              <a:t>u </a:t>
            </a:r>
            <a:r>
              <a:rPr lang="en-US" altLang="en-US" sz="2400" dirty="0" err="1">
                <a:latin typeface="Tahoma" panose="020B0604030504040204" pitchFamily="34" charset="0"/>
              </a:rPr>
              <a:t>graničnim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slučajevima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gde</a:t>
            </a:r>
            <a:r>
              <a:rPr lang="en-US" altLang="en-US" sz="2400" dirty="0">
                <a:latin typeface="Tahoma" panose="020B0604030504040204" pitchFamily="34" charset="0"/>
              </a:rPr>
              <a:t> se </a:t>
            </a:r>
            <a:r>
              <a:rPr lang="en-US" altLang="en-US" sz="2400" dirty="0" err="1">
                <a:latin typeface="Tahoma" panose="020B0604030504040204" pitchFamily="34" charset="0"/>
              </a:rPr>
              <a:t>kvantni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diskontinuiteti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mogu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smatrati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beskonačno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malim</a:t>
            </a:r>
            <a:r>
              <a:rPr lang="en-US" altLang="en-US" sz="2400" dirty="0" smtClean="0">
                <a:latin typeface="Tahoma" panose="020B0604030504040204" pitchFamily="34" charset="0"/>
              </a:rPr>
              <a:t>. </a:t>
            </a:r>
            <a:endParaRPr lang="en-US" altLang="en-US" sz="24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25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2"/>
              <p:cNvSpPr txBox="1">
                <a:spLocks noChangeArrowheads="1"/>
              </p:cNvSpPr>
              <p:nvPr/>
            </p:nvSpPr>
            <p:spPr bwMode="auto">
              <a:xfrm>
                <a:off x="833846" y="1219200"/>
                <a:ext cx="10591800" cy="1200329"/>
              </a:xfrm>
              <a:prstGeom prst="rect">
                <a:avLst/>
              </a:prstGeom>
              <a:solidFill>
                <a:srgbClr val="CCECFF"/>
              </a:solidFill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altLang="en-US" sz="2400" dirty="0" smtClean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Hipoteza</a:t>
                </a:r>
                <a:r>
                  <a:rPr lang="en-US" altLang="en-US" sz="2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 </a:t>
                </a:r>
                <a:r>
                  <a:rPr lang="en-US" altLang="en-US" sz="2400" dirty="0" err="1" smtClean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kvantima</a:t>
                </a:r>
                <a:r>
                  <a:rPr lang="en-US" altLang="en-US" sz="2400" dirty="0" smtClean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2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altLang="en-US" sz="2400" dirty="0" err="1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Maks</a:t>
                </a:r>
                <a:r>
                  <a:rPr lang="en-US" altLang="en-US" sz="24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Plank 1900): </a:t>
                </a:r>
                <a:r>
                  <a:rPr lang="en-US" altLang="en-US" sz="24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Energija</a:t>
                </a:r>
                <a:r>
                  <a:rPr lang="en-US" alt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sr-Latn-RS" alt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(atomskog) </a:t>
                </a:r>
                <a:r>
                  <a:rPr lang="en-US" altLang="en-US" sz="24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oscilatora</a:t>
                </a:r>
                <a:r>
                  <a:rPr lang="en-US" alt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frekvencije</a:t>
                </a:r>
                <a:r>
                  <a:rPr lang="en-US" alt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altLang="en-US" sz="2400" i="1" dirty="0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l-GR" alt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može</a:t>
                </a:r>
                <a:r>
                  <a:rPr lang="en-US" alt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se </a:t>
                </a:r>
                <a:r>
                  <a:rPr lang="en-US" alt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menjati</a:t>
                </a:r>
                <a:r>
                  <a:rPr lang="en-US" alt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emisijom</a:t>
                </a:r>
                <a:r>
                  <a:rPr lang="en-US" alt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sr-Latn-RS" alt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/</a:t>
                </a:r>
                <a:r>
                  <a:rPr lang="en-US" alt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apsorpcijom</a:t>
                </a:r>
                <a:r>
                  <a:rPr lang="en-US" alt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zračenja</a:t>
                </a:r>
                <a:r>
                  <a:rPr lang="en-US" alt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samo</a:t>
                </a:r>
                <a:r>
                  <a:rPr lang="en-US" alt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u </a:t>
                </a:r>
                <a:r>
                  <a:rPr lang="en-US" alt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celobrojnim</a:t>
                </a:r>
                <a:r>
                  <a:rPr lang="en-US" alt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umnošcima</a:t>
                </a:r>
                <a:r>
                  <a:rPr lang="en-US" alt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2400" u="sng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kvanata</a:t>
                </a:r>
                <a:r>
                  <a:rPr lang="sr-Latn-RS" alt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l-GR" alt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l-GR" alt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altLang="en-US" sz="24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gde</a:t>
                </a:r>
                <a:r>
                  <a:rPr lang="en-US" alt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je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Plankova </a:t>
                </a:r>
                <a:r>
                  <a:rPr lang="en-US" altLang="en-US" sz="24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konstanta</a:t>
                </a:r>
                <a:r>
                  <a:rPr lang="en-US" alt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alt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3846" y="1219200"/>
                <a:ext cx="10591800" cy="1200329"/>
              </a:xfrm>
              <a:prstGeom prst="rect">
                <a:avLst/>
              </a:prstGeom>
              <a:blipFill rotWithShape="0">
                <a:blip r:embed="rId2"/>
                <a:stretch>
                  <a:fillRect l="-921" t="-4061" b="-1015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 txBox="1">
            <a:spLocks/>
          </p:cNvSpPr>
          <p:nvPr/>
        </p:nvSpPr>
        <p:spPr>
          <a:xfrm>
            <a:off x="838200" y="395605"/>
            <a:ext cx="10515600" cy="6627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Podsetnik</a:t>
            </a:r>
            <a:r>
              <a:rPr lang="en-US" sz="32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Kvant</a:t>
            </a:r>
            <a:r>
              <a:rPr 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energije</a:t>
            </a:r>
            <a:endParaRPr lang="en-US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24"/>
              <p:cNvSpPr txBox="1">
                <a:spLocks noChangeArrowheads="1"/>
              </p:cNvSpPr>
              <p:nvPr/>
            </p:nvSpPr>
            <p:spPr bwMode="auto">
              <a:xfrm>
                <a:off x="5638800" y="2905125"/>
                <a:ext cx="5786846" cy="21695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Z</a:t>
                </a:r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 harmonijsk</a:t>
                </a:r>
                <a:r>
                  <a:rPr lang="en-US" altLang="en-US" sz="20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</a:t>
                </a:r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oscilator</a:t>
                </a:r>
                <a:r>
                  <a:rPr lang="en-U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je</a:t>
                </a:r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altLang="en-US" sz="22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𝜈</m:t>
                    </m:r>
                    <m:r>
                      <a:rPr lang="en-US" altLang="en-US" sz="22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</m:oMath>
                </a14:m>
                <a:r>
                  <a:rPr lang="en-U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</a:t>
                </a:r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onst</a:t>
                </a:r>
                <a:r>
                  <a:rPr lang="en-U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</a:t>
                </a:r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retpostavljajući </a:t>
                </a:r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da je minimalna </a:t>
                </a:r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ene</a:t>
                </a:r>
                <a:r>
                  <a:rPr lang="en-U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</a:t>
                </a:r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gija </a:t>
                </a:r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oscilatora jednaka </a:t>
                </a:r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nuli*, sledi </a:t>
                </a:r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da su energije </a:t>
                </a:r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stacionarnih stanja</a:t>
                </a:r>
                <a:r>
                  <a:rPr lang="en-U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20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oscilatora</a:t>
                </a:r>
                <a:endParaRPr lang="sr-Latn-CS" altLang="en-US" sz="20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alt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sr-Latn-RS" alt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altLang="en-US" sz="2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l-GR" altLang="en-US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sr-Latn-RS" altLang="en-US" sz="2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sr-Latn-CS" altLang="en-US" sz="2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</a:t>
                </a:r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de je </a:t>
                </a:r>
                <a14:m>
                  <m:oMath xmlns:m="http://schemas.openxmlformats.org/officeDocument/2006/math">
                    <m:r>
                      <a:rPr lang="sr-Latn-CS" altLang="en-US" sz="22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𝑛</m:t>
                    </m:r>
                    <m:r>
                      <a:rPr lang="sr-Latn-CS" altLang="en-US" sz="20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ceo (kvantni) broj.</a:t>
                </a:r>
                <a:endParaRPr lang="sr-Latn-CS" altLang="en-US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38800" y="2905125"/>
                <a:ext cx="5786846" cy="2169568"/>
              </a:xfrm>
              <a:prstGeom prst="rect">
                <a:avLst/>
              </a:prstGeom>
              <a:blipFill rotWithShape="0">
                <a:blip r:embed="rId3"/>
                <a:stretch>
                  <a:fillRect l="-1054" t="-845" b="-394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25"/>
              <p:cNvSpPr txBox="1">
                <a:spLocks noChangeArrowheads="1"/>
              </p:cNvSpPr>
              <p:nvPr/>
            </p:nvSpPr>
            <p:spPr bwMode="auto">
              <a:xfrm>
                <a:off x="5638800" y="5334000"/>
                <a:ext cx="5562600" cy="1015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sr-Latn-CS" altLang="en-US" sz="2000" dirty="0" smtClean="0">
                    <a:solidFill>
                      <a:srgbClr val="33339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 </a:t>
                </a:r>
                <a:r>
                  <a:rPr lang="sr-Latn-CS" altLang="en-US" sz="2000" dirty="0">
                    <a:solidFill>
                      <a:srgbClr val="33339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postojanje tzv. energije nulte tačke (</a:t>
                </a:r>
                <a:r>
                  <a:rPr lang="sr-Latn-CS" altLang="en-US" sz="2000" dirty="0" smtClean="0">
                    <a:solidFill>
                      <a:srgbClr val="33339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nem</a:t>
                </a:r>
                <a:r>
                  <a:rPr lang="en-US" altLang="en-US" sz="2000" dirty="0" smtClean="0">
                    <a:solidFill>
                      <a:srgbClr val="33339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sr-Latn-CS" altLang="en-US" sz="2000" dirty="0" smtClean="0">
                    <a:solidFill>
                      <a:srgbClr val="33339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altLang="en-US" sz="2000" dirty="0" smtClean="0">
                    <a:solidFill>
                      <a:srgbClr val="33339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sr-Latn-CS" altLang="en-US" sz="2000" dirty="0" smtClean="0">
                    <a:solidFill>
                      <a:srgbClr val="33339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Nullpunktsenergie</a:t>
                </a:r>
                <a:r>
                  <a:rPr lang="sr-Latn-CS" altLang="en-US" sz="2000" dirty="0">
                    <a:solidFill>
                      <a:srgbClr val="33339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oscilatora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3333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𝐸</m:t>
                    </m:r>
                    <m:r>
                      <a:rPr lang="en-US" altLang="en-US" sz="2000" i="1" baseline="-25000" dirty="0">
                        <a:solidFill>
                          <a:srgbClr val="3333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  <m:r>
                      <a:rPr lang="en-US" altLang="en-US" sz="2000" i="1" dirty="0">
                        <a:solidFill>
                          <a:srgbClr val="3333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altLang="en-US" sz="2000" i="1" dirty="0">
                        <a:solidFill>
                          <a:srgbClr val="3333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h</m:t>
                    </m:r>
                    <m:r>
                      <a:rPr lang="el-GR" altLang="en-US" sz="2000" i="1" dirty="0">
                        <a:solidFill>
                          <a:srgbClr val="3333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𝜈</m:t>
                    </m:r>
                    <m:r>
                      <a:rPr lang="sr-Latn-CS" altLang="en-US" sz="2000" i="1" dirty="0" smtClean="0">
                        <a:solidFill>
                          <a:srgbClr val="3333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/2</m:t>
                    </m:r>
                  </m:oMath>
                </a14:m>
                <a:r>
                  <a:rPr lang="sr-Latn-CS" altLang="en-US" sz="2000" dirty="0" smtClean="0">
                    <a:solidFill>
                      <a:srgbClr val="33339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prvi su</a:t>
                </a:r>
                <a:r>
                  <a:rPr lang="en-US" altLang="en-US" sz="2000" dirty="0" smtClean="0">
                    <a:solidFill>
                      <a:srgbClr val="33339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sr-Latn-CS" altLang="en-US" sz="2000" dirty="0" smtClean="0">
                    <a:solidFill>
                      <a:srgbClr val="33339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ukazali </a:t>
                </a:r>
                <a:r>
                  <a:rPr lang="sr-Latn-CS" altLang="en-US" sz="2000" dirty="0">
                    <a:solidFill>
                      <a:srgbClr val="33339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Ajnštajn i Štern</a:t>
                </a:r>
                <a:r>
                  <a:rPr lang="en-US" altLang="en-US" sz="2000" dirty="0">
                    <a:solidFill>
                      <a:srgbClr val="33339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1913.</a:t>
                </a:r>
              </a:p>
            </p:txBody>
          </p:sp>
        </mc:Choice>
        <mc:Fallback xmlns="">
          <p:sp>
            <p:nvSpPr>
              <p:cNvPr id="8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38800" y="5334000"/>
                <a:ext cx="5562600" cy="1015663"/>
              </a:xfrm>
              <a:prstGeom prst="rect">
                <a:avLst/>
              </a:prstGeom>
              <a:blipFill rotWithShape="0">
                <a:blip r:embed="rId4"/>
                <a:stretch>
                  <a:fillRect l="-1095" t="-2994" b="-95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5" descr="lho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198" y="2590800"/>
            <a:ext cx="4371975" cy="3886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47" descr="lho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8" y="2590800"/>
            <a:ext cx="437197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86400" y="5345668"/>
            <a:ext cx="209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03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395605"/>
            <a:ext cx="10515600" cy="6627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Podsetnik</a:t>
            </a:r>
            <a:r>
              <a:rPr lang="en-US" sz="32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Kvant</a:t>
            </a:r>
            <a:r>
              <a:rPr 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r-Latn-R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dejstva</a:t>
            </a:r>
            <a:endParaRPr lang="en-US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15"/>
              <p:cNvSpPr txBox="1">
                <a:spLocks noChangeArrowheads="1"/>
              </p:cNvSpPr>
              <p:nvPr/>
            </p:nvSpPr>
            <p:spPr bwMode="auto">
              <a:xfrm>
                <a:off x="4584700" y="1752600"/>
                <a:ext cx="6997700" cy="3298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Energija linearnog harmonijskog oscilatora izražena preko koordinate </a:t>
                </a:r>
                <a14:m>
                  <m:oMath xmlns:m="http://schemas.openxmlformats.org/officeDocument/2006/math">
                    <m:r>
                      <a:rPr lang="sr-Latn-CS" altLang="en-US" sz="20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sr-Latn-CS" altLang="en-US" sz="20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 impulsa </a:t>
                </a:r>
                <a14:m>
                  <m:oMath xmlns:m="http://schemas.openxmlformats.org/officeDocument/2006/math">
                    <m:r>
                      <a:rPr lang="sr-Latn-CS" altLang="en-US" sz="20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𝑝</m:t>
                    </m:r>
                    <m:r>
                      <a:rPr lang="sr-Latn-CS" altLang="en-US" sz="20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je</a:t>
                </a:r>
                <a:endParaRPr lang="sr-Latn-CS" altLang="en-US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alt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sSup>
                            <m:sSupPr>
                              <m:ctrlPr>
                                <a:rPr lang="en-US" alt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sr-Latn-CS" altLang="en-US" sz="2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gde je </a:t>
                </a:r>
                <a14:m>
                  <m:oMath xmlns:m="http://schemas.openxmlformats.org/officeDocument/2006/math">
                    <m:r>
                      <a:rPr lang="el-GR" altLang="en-US" sz="20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𝜔</m:t>
                    </m:r>
                    <m:r>
                      <a:rPr lang="sr-Latn-CS" altLang="en-US" sz="2000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=2</m:t>
                    </m:r>
                    <m:r>
                      <a:rPr lang="el-GR" altLang="en-US" sz="2000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𝜋𝜈</m:t>
                    </m:r>
                  </m:oMath>
                </a14:m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što </a:t>
                </a:r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se može napisati </a:t>
                </a:r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kao </a:t>
                </a:r>
                <a14:m>
                  <m:oMath xmlns:m="http://schemas.openxmlformats.org/officeDocument/2006/math">
                    <m:r>
                      <a:rPr lang="sr-Latn-CS" alt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altLang="en-US" sz="2000" i="1" baseline="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  <m:r>
                      <a:rPr lang="en-US" alt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/</m:t>
                    </m:r>
                    <m:r>
                      <a:rPr lang="sr-Latn-CS" alt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𝑎</m:t>
                    </m:r>
                    <m:r>
                      <a:rPr lang="sr-Latn-CS" altLang="en-US" sz="2000" i="1" baseline="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  <m:r>
                      <a:rPr lang="sr-Latn-CS" alt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sr-Latn-CS" alt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𝑝</m:t>
                    </m:r>
                    <m:r>
                      <a:rPr lang="en-US" altLang="en-US" sz="2000" i="1" baseline="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  <m:r>
                      <a:rPr lang="en-US" alt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/</m:t>
                    </m:r>
                    <m:r>
                      <a:rPr lang="sr-Latn-CS" alt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𝑏</m:t>
                    </m:r>
                    <m:r>
                      <a:rPr lang="sr-Latn-CS" altLang="en-US" sz="2000" i="1" baseline="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  <m:r>
                      <a:rPr lang="sr-Latn-CS" alt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=1</m:t>
                    </m:r>
                  </m:oMath>
                </a14:m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gde su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20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</a:t>
                </a:r>
                <a:r>
                  <a:rPr lang="en-U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𝑚𝐸</m:t>
                        </m:r>
                      </m:e>
                    </m:rad>
                  </m:oMath>
                </a14:m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 to </a:t>
                </a:r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je </a:t>
                </a:r>
                <a:r>
                  <a:rPr lang="sr-Latn-CS" altLang="en-US" sz="20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fazna trajektorija energije </a:t>
                </a:r>
                <a14:m>
                  <m:oMath xmlns:m="http://schemas.openxmlformats.org/officeDocument/2006/math">
                    <m:r>
                      <a:rPr lang="sr-Latn-CS" altLang="en-U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𝐸</m:t>
                    </m:r>
                  </m:oMath>
                </a14:m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Površina </a:t>
                </a:r>
                <a:r>
                  <a:rPr lang="sr-Latn-CS" alt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ograničena faznom trajektorijom </a:t>
                </a:r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je </a:t>
                </a:r>
                <a:r>
                  <a:rPr lang="sr-Latn-CS" altLang="en-US" sz="2000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dejstvo u toku jednog </a:t>
                </a:r>
                <a:r>
                  <a:rPr lang="sr-Latn-CS" altLang="en-US" sz="2000" dirty="0" smtClean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perioda. </a:t>
                </a:r>
                <a:r>
                  <a:rPr lang="sr-Latn-CS" altLang="en-US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U ovom slučaju je</a:t>
                </a:r>
                <a:endParaRPr lang="en-US" altLang="en-US" sz="20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alt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𝑎𝑏</m:t>
                      </m:r>
                      <m:r>
                        <a:rPr lang="en-US" alt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alt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l-GR" alt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ν</m:t>
                      </m:r>
                      <m:r>
                        <a:rPr lang="en-US" altLang="en-US" sz="2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sr-Latn-CS" altLang="en-US" sz="2200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84700" y="1752600"/>
                <a:ext cx="6997700" cy="3298660"/>
              </a:xfrm>
              <a:prstGeom prst="rect">
                <a:avLst/>
              </a:prstGeom>
              <a:blipFill rotWithShape="0">
                <a:blip r:embed="rId2"/>
                <a:stretch>
                  <a:fillRect l="-871" t="-1109" r="-113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39788" y="1219200"/>
            <a:ext cx="105902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folHlink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sr-Latn-C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Plankova </a:t>
            </a:r>
            <a:r>
              <a:rPr lang="en-US" alt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hipoteza</a:t>
            </a:r>
            <a:r>
              <a:rPr lang="en-US" alt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r-Latn-CS" alt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može </a:t>
            </a:r>
            <a:r>
              <a:rPr lang="en-US" alt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</a:t>
            </a:r>
            <a:r>
              <a:rPr lang="sr-Latn-CS" alt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formulisati </a:t>
            </a:r>
            <a:r>
              <a:rPr lang="sr-Latn-C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opštijem obliku preko </a:t>
            </a:r>
            <a:r>
              <a:rPr lang="sr-Latn-CS" alt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dejstva</a:t>
            </a:r>
            <a:r>
              <a:rPr lang="sr-Latn-C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834" y="1752600"/>
            <a:ext cx="399383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22"/>
              <p:cNvSpPr txBox="1">
                <a:spLocks noChangeArrowheads="1"/>
              </p:cNvSpPr>
              <p:nvPr/>
            </p:nvSpPr>
            <p:spPr bwMode="auto">
              <a:xfrm>
                <a:off x="838200" y="5181600"/>
                <a:ext cx="10668000" cy="830997"/>
              </a:xfrm>
              <a:prstGeom prst="rect">
                <a:avLst/>
              </a:prstGeom>
              <a:solidFill>
                <a:srgbClr val="CCECFF"/>
              </a:solidFill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en-US" sz="2400" u="sng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Reformulacija</a:t>
                </a:r>
                <a:r>
                  <a:rPr lang="en-US" altLang="en-US" sz="2400" u="sng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sr-Latn-CS" altLang="en-US" sz="2400" u="sng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kvantn</a:t>
                </a:r>
                <a:r>
                  <a:rPr lang="en-US" altLang="en-US" sz="2400" u="sng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og</a:t>
                </a:r>
                <a:r>
                  <a:rPr lang="sr-Latn-CS" altLang="en-US" sz="2400" u="sng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uslov</a:t>
                </a:r>
                <a:r>
                  <a:rPr lang="en-US" altLang="en-US" sz="2400" u="sng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alt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sr-Latn-CS" alt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sr-Latn-CS" alt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ejstvo</a:t>
                </a:r>
                <a:r>
                  <a:rPr lang="en-US" alt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𝑆</m:t>
                    </m:r>
                  </m:oMath>
                </a14:m>
                <a:r>
                  <a:rPr lang="en-US" alt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24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oscilatora</a:t>
                </a:r>
                <a:r>
                  <a:rPr lang="sr-Latn-CS" alt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može </a:t>
                </a:r>
                <a:r>
                  <a:rPr lang="en-US" alt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se </a:t>
                </a:r>
                <a:r>
                  <a:rPr lang="sr-Latn-CS" alt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menjati </a:t>
                </a:r>
                <a:r>
                  <a:rPr lang="sr-Latn-CS" alt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samo u </a:t>
                </a:r>
                <a:r>
                  <a:rPr lang="sr-Latn-CS" alt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celobrojnim </a:t>
                </a:r>
                <a:r>
                  <a:rPr lang="sr-Latn-CS" alt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umnošcima Plankove </a:t>
                </a:r>
                <a:r>
                  <a:rPr lang="sr-Latn-CS" alt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konstant</a:t>
                </a:r>
                <a:r>
                  <a:rPr lang="en-US" alt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e, </a:t>
                </a:r>
                <a:r>
                  <a:rPr lang="en-US" altLang="en-US" sz="24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dakle</a:t>
                </a:r>
                <a:endParaRPr lang="sr-Latn-CS" altLang="en-US" sz="2400" i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5181600"/>
                <a:ext cx="10668000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914" t="-6618" r="-171" b="-1617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56497" y="6012597"/>
                <a:ext cx="4431406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en-US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en-US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𝑛h</m:t>
                      </m:r>
                      <m:r>
                        <a:rPr lang="en-US" alt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 ⇒   </m:t>
                      </m:r>
                      <m:r>
                        <a:rPr lang="en-US" alt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alt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kvant</m:t>
                      </m:r>
                      <m:r>
                        <a:rPr lang="en-US" altLang="en-US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dejstva</m:t>
                      </m:r>
                      <m:r>
                        <a:rPr lang="en-US" alt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sr-Latn-CS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497" y="6012597"/>
                <a:ext cx="4431406" cy="53860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768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833846" y="1219200"/>
            <a:ext cx="10591800" cy="830997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en-US" sz="2400" dirty="0" err="1" smtClean="0">
                <a:latin typeface="Tahoma" panose="020B0604030504040204" pitchFamily="34" charset="0"/>
              </a:rPr>
              <a:t>Kvantna</a:t>
            </a:r>
            <a:r>
              <a:rPr lang="en-US" altLang="en-US" sz="2400" dirty="0" smtClean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teorija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prelazi</a:t>
            </a:r>
            <a:r>
              <a:rPr lang="en-US" altLang="en-US" sz="2400" dirty="0">
                <a:latin typeface="Tahoma" panose="020B0604030504040204" pitchFamily="34" charset="0"/>
              </a:rPr>
              <a:t> u </a:t>
            </a:r>
            <a:r>
              <a:rPr lang="en-US" altLang="en-US" sz="2400" dirty="0" err="1">
                <a:latin typeface="Tahoma" panose="020B0604030504040204" pitchFamily="34" charset="0"/>
              </a:rPr>
              <a:t>klasičnu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teoriju</a:t>
            </a:r>
            <a:r>
              <a:rPr lang="en-US" altLang="en-US" sz="2400" dirty="0">
                <a:latin typeface="Tahoma" panose="020B0604030504040204" pitchFamily="34" charset="0"/>
              </a:rPr>
              <a:t> u </a:t>
            </a:r>
            <a:r>
              <a:rPr lang="en-US" altLang="en-US" sz="2400" dirty="0" err="1">
                <a:latin typeface="Tahoma" panose="020B0604030504040204" pitchFamily="34" charset="0"/>
              </a:rPr>
              <a:t>graničnim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slučajevima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kada</a:t>
            </a:r>
            <a:r>
              <a:rPr lang="en-US" altLang="en-US" sz="2400" dirty="0">
                <a:latin typeface="Tahoma" panose="020B0604030504040204" pitchFamily="34" charset="0"/>
              </a:rPr>
              <a:t> ova </a:t>
            </a:r>
            <a:r>
              <a:rPr lang="en-US" altLang="en-US" sz="2400" dirty="0" err="1">
                <a:latin typeface="Tahoma" panose="020B0604030504040204" pitchFamily="34" charset="0"/>
              </a:rPr>
              <a:t>druga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postaje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primenljiva</a:t>
            </a:r>
            <a:r>
              <a:rPr lang="en-US" altLang="en-US" sz="2400" dirty="0"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95605"/>
            <a:ext cx="10515600" cy="6627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sr-Latn-R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Borov </a:t>
            </a:r>
            <a:r>
              <a:rPr lang="sr-Latn-R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rincip</a:t>
            </a:r>
            <a:r>
              <a:rPr 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korespondencije</a:t>
            </a:r>
            <a:endParaRPr lang="en-US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4"/>
              <p:cNvSpPr txBox="1">
                <a:spLocks noChangeArrowheads="1"/>
              </p:cNvSpPr>
              <p:nvPr/>
            </p:nvSpPr>
            <p:spPr bwMode="auto">
              <a:xfrm>
                <a:off x="3733799" y="3524071"/>
                <a:ext cx="7691847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sr-Latn-RS" altLang="en-US" sz="2400" dirty="0" smtClean="0">
                    <a:latin typeface="Tahoma" panose="020B0604030504040204" pitchFamily="34" charset="0"/>
                  </a:rPr>
                  <a:t>Ako je</a:t>
                </a:r>
                <a:r>
                  <a:rPr lang="en-US" altLang="en-US" sz="2400" dirty="0" smtClean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≫1,</m:t>
                    </m:r>
                  </m:oMath>
                </a14:m>
                <a:r>
                  <a:rPr lang="sr-Latn-RS" altLang="en-US" sz="2400" dirty="0" smtClean="0">
                    <a:latin typeface="Tahoma" panose="020B0604030504040204" pitchFamily="34" charset="0"/>
                  </a:rPr>
                  <a:t> biće</a:t>
                </a:r>
                <a:r>
                  <a:rPr lang="en-US" altLang="en-US" sz="2400" dirty="0" smtClean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i="1" dirty="0" err="1" smtClean="0">
                        <a:latin typeface="Cambria Math" panose="02040503050406030204" pitchFamily="18" charset="0"/>
                      </a:rPr>
                      <m:t>𝑛h</m:t>
                    </m:r>
                    <m:r>
                      <a:rPr lang="en-US" altLang="en-US" sz="2400" i="1" dirty="0" err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altLang="en-US" sz="2400" i="1" dirty="0" err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400" dirty="0" smtClean="0">
                    <a:latin typeface="Tahoma" panose="020B0604030504040204" pitchFamily="34" charset="0"/>
                  </a:rPr>
                  <a:t> </a:t>
                </a:r>
                <a:r>
                  <a:rPr lang="en-US" altLang="en-US" sz="2400" dirty="0" err="1">
                    <a:latin typeface="Tahoma" panose="020B0604030504040204" pitchFamily="34" charset="0"/>
                  </a:rPr>
                  <a:t>odnosno</a:t>
                </a:r>
                <a:r>
                  <a:rPr lang="en-US" altLang="en-US" sz="2400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i="1" dirty="0" err="1" smtClean="0">
                        <a:latin typeface="Cambria Math" panose="02040503050406030204" pitchFamily="18" charset="0"/>
                      </a:rPr>
                      <m:t>𝑛h</m:t>
                    </m:r>
                    <m:r>
                      <a:rPr lang="el-GR" altLang="en-US" sz="2400" i="1" dirty="0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l-GR" altLang="en-US" sz="2400" i="1" dirty="0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l-GR" altLang="en-US" sz="2400" i="1" dirty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sr-Latn-RS" altLang="en-US" sz="2400" dirty="0" smtClean="0">
                    <a:latin typeface="Tahoma" panose="020B0604030504040204" pitchFamily="34" charset="0"/>
                  </a:rPr>
                  <a:t>. Dakle, </a:t>
                </a:r>
                <a:r>
                  <a:rPr lang="sr-Latn-RS" altLang="en-US" sz="2400" dirty="0">
                    <a:latin typeface="Tahoma" panose="020B0604030504040204" pitchFamily="34" charset="0"/>
                  </a:rPr>
                  <a:t>opet </a:t>
                </a:r>
                <a:r>
                  <a:rPr lang="en-US" altLang="en-US" sz="2400" dirty="0" err="1">
                    <a:latin typeface="Tahoma" panose="020B0604030504040204" pitchFamily="34" charset="0"/>
                  </a:rPr>
                  <a:t>su</a:t>
                </a:r>
                <a:r>
                  <a:rPr lang="en-US" altLang="en-US" sz="2400" dirty="0">
                    <a:latin typeface="Tahoma" panose="020B0604030504040204" pitchFamily="34" charset="0"/>
                  </a:rPr>
                  <a:t> </a:t>
                </a:r>
                <a:r>
                  <a:rPr lang="sr-Latn-RS" altLang="en-US" sz="2400" dirty="0" smtClean="0">
                    <a:latin typeface="Tahoma" panose="020B0604030504040204" pitchFamily="34" charset="0"/>
                  </a:rPr>
                  <a:t>vrednosti </a:t>
                </a:r>
                <a:r>
                  <a:rPr lang="sr-Latn-RS" altLang="en-US" sz="2400" dirty="0">
                    <a:latin typeface="Tahoma" panose="020B0604030504040204" pitchFamily="34" charset="0"/>
                  </a:rPr>
                  <a:t>fizičkih veličina koje opisuju dinamiku </a:t>
                </a:r>
                <a:r>
                  <a:rPr lang="sr-Latn-RS" altLang="en-US" sz="2400" dirty="0" smtClean="0">
                    <a:latin typeface="Tahoma" panose="020B0604030504040204" pitchFamily="34" charset="0"/>
                  </a:rPr>
                  <a:t>mnogo </a:t>
                </a:r>
                <a:r>
                  <a:rPr lang="sr-Latn-RS" altLang="en-US" sz="2400" dirty="0">
                    <a:latin typeface="Tahoma" panose="020B0604030504040204" pitchFamily="34" charset="0"/>
                  </a:rPr>
                  <a:t>veće od </a:t>
                </a:r>
                <a:r>
                  <a:rPr lang="sr-Latn-RS" altLang="en-US" sz="2400" dirty="0" smtClean="0">
                    <a:latin typeface="Tahoma" panose="020B0604030504040204" pitchFamily="34" charset="0"/>
                  </a:rPr>
                  <a:t>odgovarajućih </a:t>
                </a:r>
                <a:r>
                  <a:rPr lang="sr-Latn-RS" altLang="en-US" sz="2400" dirty="0">
                    <a:latin typeface="Tahoma" panose="020B0604030504040204" pitchFamily="34" charset="0"/>
                  </a:rPr>
                  <a:t>kvanata</a:t>
                </a:r>
                <a:r>
                  <a:rPr lang="en-US" altLang="en-US" sz="2400" dirty="0" smtClean="0">
                    <a:latin typeface="Tahoma" panose="020B0604030504040204" pitchFamily="34" charset="0"/>
                  </a:rPr>
                  <a:t>. </a:t>
                </a:r>
                <a:endParaRPr lang="en-US" altLang="en-US" sz="24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3799" y="3524071"/>
                <a:ext cx="7691847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1189" t="-4569" r="-475" b="-106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3611880"/>
            <a:ext cx="1778000" cy="2514600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86169" y="6183868"/>
            <a:ext cx="9552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0070C0"/>
                </a:solidFill>
                <a:latin typeface="Tahoma" panose="020B0604030504040204" pitchFamily="34" charset="0"/>
              </a:rPr>
              <a:t>N. Bohr</a:t>
            </a:r>
            <a:endParaRPr lang="sr-Latn-CS" altLang="en-US" dirty="0">
              <a:solidFill>
                <a:srgbClr val="0070C0"/>
              </a:solidFill>
              <a:latin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3847" y="2362200"/>
            <a:ext cx="10591800" cy="830997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sr-Latn-RS" altLang="en-US" sz="2400" dirty="0">
                <a:solidFill>
                  <a:srgbClr val="0070C0"/>
                </a:solidFill>
                <a:latin typeface="Tahoma" panose="020B0604030504040204" pitchFamily="34" charset="0"/>
              </a:rPr>
              <a:t>Slučaj </a:t>
            </a:r>
            <a:r>
              <a:rPr lang="sr-Latn-RS" altLang="en-US" sz="2400" dirty="0" smtClean="0">
                <a:solidFill>
                  <a:srgbClr val="0070C0"/>
                </a:solidFill>
                <a:latin typeface="Tahoma" panose="020B0604030504040204" pitchFamily="34" charset="0"/>
              </a:rPr>
              <a:t>2:</a:t>
            </a:r>
            <a:r>
              <a:rPr lang="en-US" altLang="en-US" sz="2400" dirty="0" smtClean="0">
                <a:solidFill>
                  <a:srgbClr val="0070C0"/>
                </a:solidFill>
                <a:latin typeface="Tahoma" panose="020B0604030504040204" pitchFamily="34" charset="0"/>
              </a:rPr>
              <a:t> </a:t>
            </a:r>
            <a:r>
              <a:rPr lang="sr-Latn-RS" altLang="en-US" sz="2400" dirty="0" smtClean="0">
                <a:latin typeface="Tahoma" panose="020B0604030504040204" pitchFamily="34" charset="0"/>
              </a:rPr>
              <a:t>Klasična teorija važi </a:t>
            </a:r>
            <a:r>
              <a:rPr lang="en-US" altLang="en-US" sz="2400" dirty="0" err="1" smtClean="0">
                <a:latin typeface="Tahoma" panose="020B0604030504040204" pitchFamily="34" charset="0"/>
              </a:rPr>
              <a:t>kod</a:t>
            </a:r>
            <a:r>
              <a:rPr lang="sr-Latn-RS" altLang="en-US" sz="2400" dirty="0" smtClean="0">
                <a:latin typeface="Tahoma" panose="020B0604030504040204" pitchFamily="34" charset="0"/>
              </a:rPr>
              <a:t> mikroskopsk</a:t>
            </a:r>
            <a:r>
              <a:rPr lang="en-US" altLang="en-US" sz="2400" dirty="0" err="1" smtClean="0">
                <a:latin typeface="Tahoma" panose="020B0604030504040204" pitchFamily="34" charset="0"/>
              </a:rPr>
              <a:t>og</a:t>
            </a:r>
            <a:r>
              <a:rPr lang="sr-Latn-RS" altLang="en-US" sz="2400" dirty="0" smtClean="0">
                <a:latin typeface="Tahoma" panose="020B0604030504040204" pitchFamily="34" charset="0"/>
              </a:rPr>
              <a:t> sistem</a:t>
            </a:r>
            <a:r>
              <a:rPr lang="en-US" altLang="en-US" sz="2400" dirty="0" smtClean="0">
                <a:latin typeface="Tahoma" panose="020B0604030504040204" pitchFamily="34" charset="0"/>
              </a:rPr>
              <a:t>a</a:t>
            </a:r>
            <a:r>
              <a:rPr lang="sr-Latn-RS" altLang="en-US" sz="2400" dirty="0" smtClean="0">
                <a:latin typeface="Tahoma" panose="020B0604030504040204" pitchFamily="34" charset="0"/>
              </a:rPr>
              <a:t> </a:t>
            </a:r>
            <a:r>
              <a:rPr lang="sr-Latn-RS" altLang="en-US" sz="2400" dirty="0">
                <a:latin typeface="Tahoma" panose="020B0604030504040204" pitchFamily="34" charset="0"/>
              </a:rPr>
              <a:t>u slučaju velikih kvantnih </a:t>
            </a:r>
            <a:r>
              <a:rPr lang="sr-Latn-RS" altLang="en-US" sz="2400" dirty="0" smtClean="0">
                <a:latin typeface="Tahoma" panose="020B0604030504040204" pitchFamily="34" charset="0"/>
              </a:rPr>
              <a:t>brojeva.</a:t>
            </a:r>
            <a:endParaRPr lang="en-US" altLang="en-US" sz="2400" dirty="0">
              <a:latin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3800" y="5048071"/>
            <a:ext cx="76918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altLang="en-US" sz="2400" dirty="0">
                <a:solidFill>
                  <a:srgbClr val="0070C0"/>
                </a:solidFill>
                <a:latin typeface="Tahoma" panose="020B0604030504040204" pitchFamily="34" charset="0"/>
              </a:rPr>
              <a:t>Formulacija za mikroskopske sisteme:</a:t>
            </a:r>
            <a:r>
              <a:rPr lang="sr-Latn-RS" altLang="en-US" sz="2400" dirty="0">
                <a:latin typeface="Tahoma" panose="020B0604030504040204" pitchFamily="34" charset="0"/>
              </a:rPr>
              <a:t> Rezultati kvantne teorije moraju asimptotski da konvergiraju rezultatima klasične teorije u limitu velikih kvantnih brojeva.</a:t>
            </a:r>
            <a:endParaRPr lang="en-US" altLang="en-US" sz="24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63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17719</TotalTime>
  <Words>2541</Words>
  <Application>Microsoft Office PowerPoint</Application>
  <PresentationFormat>Widescreen</PresentationFormat>
  <Paragraphs>238</Paragraphs>
  <Slides>30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Microsoft Sans Serif</vt:lpstr>
      <vt:lpstr>Tahoma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</dc:creator>
  <cp:lastModifiedBy>Nenad Simonovic</cp:lastModifiedBy>
  <cp:revision>1348</cp:revision>
  <dcterms:created xsi:type="dcterms:W3CDTF">2008-10-18T16:38:34Z</dcterms:created>
  <dcterms:modified xsi:type="dcterms:W3CDTF">2025-12-16T22:54:03Z</dcterms:modified>
</cp:coreProperties>
</file>