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2"/>
  </p:notesMasterIdLst>
  <p:sldIdLst>
    <p:sldId id="256" r:id="rId2"/>
    <p:sldId id="283" r:id="rId3"/>
    <p:sldId id="290" r:id="rId4"/>
    <p:sldId id="292" r:id="rId5"/>
    <p:sldId id="257" r:id="rId6"/>
    <p:sldId id="271" r:id="rId7"/>
    <p:sldId id="272" r:id="rId8"/>
    <p:sldId id="274" r:id="rId9"/>
    <p:sldId id="275" r:id="rId10"/>
    <p:sldId id="277" r:id="rId11"/>
    <p:sldId id="289" r:id="rId12"/>
    <p:sldId id="291" r:id="rId13"/>
    <p:sldId id="278" r:id="rId14"/>
    <p:sldId id="288" r:id="rId15"/>
    <p:sldId id="258" r:id="rId16"/>
    <p:sldId id="273" r:id="rId17"/>
    <p:sldId id="300" r:id="rId18"/>
    <p:sldId id="267" r:id="rId19"/>
    <p:sldId id="296" r:id="rId20"/>
    <p:sldId id="268" r:id="rId21"/>
    <p:sldId id="293" r:id="rId22"/>
    <p:sldId id="295" r:id="rId23"/>
    <p:sldId id="286" r:id="rId24"/>
    <p:sldId id="287" r:id="rId25"/>
    <p:sldId id="297" r:id="rId26"/>
    <p:sldId id="259" r:id="rId27"/>
    <p:sldId id="260" r:id="rId28"/>
    <p:sldId id="280" r:id="rId29"/>
    <p:sldId id="284" r:id="rId30"/>
    <p:sldId id="298" r:id="rId31"/>
    <p:sldId id="264" r:id="rId32"/>
    <p:sldId id="299" r:id="rId33"/>
    <p:sldId id="285" r:id="rId34"/>
    <p:sldId id="294" r:id="rId35"/>
    <p:sldId id="263" r:id="rId36"/>
    <p:sldId id="265" r:id="rId37"/>
    <p:sldId id="261" r:id="rId38"/>
    <p:sldId id="266" r:id="rId39"/>
    <p:sldId id="262" r:id="rId40"/>
    <p:sldId id="282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40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26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294B6-FFF6-400D-8FCE-4486AE39C973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D8398-AD70-4D76-BA56-013F8F741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3398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964267"/>
            <a:ext cx="5398295" cy="2421464"/>
          </a:xfrm>
        </p:spPr>
        <p:txBody>
          <a:bodyPr anchor="b">
            <a:normAutofit/>
          </a:bodyPr>
          <a:lstStyle>
            <a:lvl1pPr algn="r">
              <a:defRPr sz="36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4385735"/>
            <a:ext cx="5398295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cap="all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99419" y="5870578"/>
            <a:ext cx="120015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5870578"/>
            <a:ext cx="3670469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56720" y="5870578"/>
            <a:ext cx="413375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4732865"/>
            <a:ext cx="759857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8701" y="932112"/>
            <a:ext cx="656987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5299603"/>
            <a:ext cx="7598570" cy="49371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09604"/>
            <a:ext cx="7598570" cy="3124199"/>
          </a:xfrm>
        </p:spPr>
        <p:txBody>
          <a:bodyPr anchor="ctr">
            <a:normAutofit/>
          </a:bodyPr>
          <a:lstStyle>
            <a:lvl1pPr algn="l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4343400"/>
            <a:ext cx="7598571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1619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78400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6206" y="823337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202" y="609604"/>
            <a:ext cx="7162799" cy="2743199"/>
          </a:xfrm>
        </p:spPr>
        <p:txBody>
          <a:bodyPr anchor="ctr">
            <a:normAutofit/>
          </a:bodyPr>
          <a:lstStyle>
            <a:lvl1pPr algn="l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23406" y="3352800"/>
            <a:ext cx="7004388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600" y="4343400"/>
            <a:ext cx="7614275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3" y="3308581"/>
            <a:ext cx="7598569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4777381"/>
            <a:ext cx="759857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1619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78400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6206" y="823337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44202" y="609604"/>
            <a:ext cx="7162799" cy="2743199"/>
          </a:xfrm>
        </p:spPr>
        <p:txBody>
          <a:bodyPr anchor="ctr">
            <a:normAutofit/>
          </a:bodyPr>
          <a:lstStyle>
            <a:lvl1pPr algn="l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351" y="3886200"/>
            <a:ext cx="7601577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49" y="4775200"/>
            <a:ext cx="7601577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09604"/>
            <a:ext cx="7598570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352" y="3505200"/>
            <a:ext cx="759857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1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4343400"/>
            <a:ext cx="759857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1619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4352" y="609603"/>
            <a:ext cx="7598569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1619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4006" y="609602"/>
            <a:ext cx="16189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1" y="609600"/>
            <a:ext cx="5874087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4293B6-BAD3-4348-AD89-28E6CA159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7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595D16-2E3C-434E-9EAE-692353EC6C9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0330B0-1E2E-45CB-9C8B-005973313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37EB752-EF38-440F-BD7E-BA90CA9C7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B1C417E-56A2-4010-A6AE-9A6C32166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FCA507-5CD7-44B1-B051-DF7324512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12A4F78-6694-490A-B856-30F657600DE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1449209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3308581"/>
            <a:ext cx="7598570" cy="1468800"/>
          </a:xfrm>
        </p:spPr>
        <p:txBody>
          <a:bodyPr anchor="b"/>
          <a:lstStyle>
            <a:lvl1pPr algn="l">
              <a:defRPr sz="3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49" y="4777381"/>
            <a:ext cx="759857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 cap="all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2142067"/>
            <a:ext cx="3746501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66421" y="2142070"/>
            <a:ext cx="3746499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0253" y="2218267"/>
            <a:ext cx="3531791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870201"/>
            <a:ext cx="3747692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3" y="2226734"/>
            <a:ext cx="3542110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67613" y="2870201"/>
            <a:ext cx="3746501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1619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074333"/>
            <a:ext cx="2760664" cy="13716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6151" y="609601"/>
            <a:ext cx="4626770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445933"/>
            <a:ext cx="276066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600200"/>
            <a:ext cx="4623490" cy="137160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2191" y="914400"/>
            <a:ext cx="2460731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971800"/>
            <a:ext cx="4623490" cy="1828800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2" y="609603"/>
            <a:ext cx="7598569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2" y="2142070"/>
            <a:ext cx="7598569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2245" y="5870578"/>
            <a:ext cx="120015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870578"/>
            <a:ext cx="5870744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9547" y="5870578"/>
            <a:ext cx="413375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  <p:sldLayoutId id="2147483669" r:id="rId18"/>
  </p:sldLayoutIdLst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  <p:txStyles>
    <p:titleStyle>
      <a:lvl1pPr algn="l" defTabSz="342900" rtl="0" eaLnBrk="1" latinLnBrk="0" hangingPunct="1">
        <a:spcBef>
          <a:spcPct val="0"/>
        </a:spcBef>
        <a:buNone/>
        <a:defRPr sz="27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13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cirkovic@aob.r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1.jpeg"/><Relationship Id="rId4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7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8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://books.google.com/books?id=9LVFAAAAYAAJ&amp;q=%22handicapped+people+and+science%2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jpeg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F67D9A-2974-4246-9BC3-CD17BE6A2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8668" y="1398657"/>
            <a:ext cx="7361427" cy="2421464"/>
          </a:xfrm>
        </p:spPr>
        <p:txBody>
          <a:bodyPr/>
          <a:lstStyle/>
          <a:p>
            <a:r>
              <a:rPr lang="en-US" sz="4000" b="1" dirty="0" err="1"/>
              <a:t>Kratka</a:t>
            </a:r>
            <a:r>
              <a:rPr lang="en-US" sz="4000" b="1" dirty="0"/>
              <a:t> </a:t>
            </a:r>
            <a:r>
              <a:rPr lang="en-US" sz="4000" b="1" dirty="0" err="1"/>
              <a:t>povest</a:t>
            </a:r>
            <a:r>
              <a:rPr lang="en-US" sz="4000" b="1" dirty="0"/>
              <a:t> </a:t>
            </a:r>
            <a:r>
              <a:rPr lang="en-US" sz="4000" b="1" dirty="0" err="1"/>
              <a:t>stivena</a:t>
            </a:r>
            <a:r>
              <a:rPr lang="en-US" sz="4000" b="1" dirty="0"/>
              <a:t> </a:t>
            </a:r>
            <a:r>
              <a:rPr lang="en-US" sz="4000" b="1" dirty="0" err="1"/>
              <a:t>hokinga</a:t>
            </a:r>
            <a:r>
              <a:rPr lang="en-US" sz="4000" b="1" dirty="0"/>
              <a:t> </a:t>
            </a:r>
            <a:r>
              <a:rPr lang="en-US" dirty="0"/>
              <a:t>(1942-2018)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B712F25-0B9C-4B54-B6B9-09134600CD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1800" y="4072379"/>
            <a:ext cx="5398295" cy="2036190"/>
          </a:xfrm>
        </p:spPr>
        <p:txBody>
          <a:bodyPr>
            <a:normAutofit/>
          </a:bodyPr>
          <a:lstStyle/>
          <a:p>
            <a:r>
              <a:rPr lang="en-US" sz="1800" b="1" dirty="0"/>
              <a:t>Milan m. </a:t>
            </a:r>
            <a:r>
              <a:rPr lang="sr-Latn-RS" sz="1800" b="1" dirty="0"/>
              <a:t>Ćirković</a:t>
            </a:r>
          </a:p>
          <a:p>
            <a:endParaRPr lang="en-US" dirty="0"/>
          </a:p>
          <a:p>
            <a:r>
              <a:rPr lang="en-US" dirty="0" err="1"/>
              <a:t>Astronomska</a:t>
            </a:r>
            <a:r>
              <a:rPr lang="en-US" dirty="0"/>
              <a:t> </a:t>
            </a:r>
            <a:r>
              <a:rPr lang="en-US" dirty="0" err="1"/>
              <a:t>opservatorija</a:t>
            </a:r>
            <a:r>
              <a:rPr lang="en-US" dirty="0"/>
              <a:t> u </a:t>
            </a:r>
            <a:r>
              <a:rPr lang="en-US" dirty="0" err="1"/>
              <a:t>Beogradu</a:t>
            </a:r>
            <a:endParaRPr lang="sr-Latn-RS" dirty="0"/>
          </a:p>
          <a:p>
            <a:r>
              <a:rPr lang="en-US" dirty="0"/>
              <a:t>&amp;</a:t>
            </a:r>
          </a:p>
          <a:p>
            <a:r>
              <a:rPr lang="en-US" dirty="0"/>
              <a:t>Future of humanity institute, oxford university</a:t>
            </a:r>
          </a:p>
          <a:p>
            <a:r>
              <a:rPr lang="sr-Latn-RS" dirty="0">
                <a:hlinkClick r:id="rId2"/>
              </a:rPr>
              <a:t>mcirkovic</a:t>
            </a:r>
            <a:r>
              <a:rPr lang="en-US" dirty="0">
                <a:hlinkClick r:id="rId2"/>
              </a:rPr>
              <a:t>@aob.rs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5649983-5300-4E5A-A565-ABF3A6DAA987}"/>
              </a:ext>
            </a:extLst>
          </p:cNvPr>
          <p:cNvSpPr txBox="1"/>
          <p:nvPr/>
        </p:nvSpPr>
        <p:spPr>
          <a:xfrm>
            <a:off x="91912" y="6437918"/>
            <a:ext cx="11665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25. 09. 2018.</a:t>
            </a:r>
          </a:p>
        </p:txBody>
      </p:sp>
    </p:spTree>
    <p:extLst>
      <p:ext uri="{BB962C8B-B14F-4D97-AF65-F5344CB8AC3E}">
        <p14:creationId xmlns:p14="http://schemas.microsoft.com/office/powerpoint/2010/main" xmlns="" val="3141644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718" y="688157"/>
            <a:ext cx="8016833" cy="1267929"/>
          </a:xfrm>
        </p:spPr>
        <p:txBody>
          <a:bodyPr>
            <a:normAutofit/>
          </a:bodyPr>
          <a:lstStyle/>
          <a:p>
            <a:r>
              <a:rPr lang="sr-Latn-RS" sz="3000" dirty="0"/>
              <a:t>Izgleda da </a:t>
            </a:r>
            <a:r>
              <a:rPr lang="sr-Latn-RS" sz="3000" b="1" dirty="0"/>
              <a:t>ništa</a:t>
            </a:r>
            <a:r>
              <a:rPr lang="sr-Latn-RS" sz="3000" dirty="0"/>
              <a:t> ne može da spreči kolaps u crnu rupu!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9429" y="2192875"/>
            <a:ext cx="5725142" cy="3538138"/>
          </a:xfrm>
          <a:ln w="1905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611233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D69A61-CF33-4529-A197-AC3526C43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2" y="487052"/>
            <a:ext cx="7598569" cy="1456267"/>
          </a:xfrm>
        </p:spPr>
        <p:txBody>
          <a:bodyPr>
            <a:normAutofit/>
          </a:bodyPr>
          <a:lstStyle/>
          <a:p>
            <a:r>
              <a:rPr lang="sr-Latn-RS" sz="3000" dirty="0"/>
              <a:t>Naivna predstava crne rupe</a:t>
            </a:r>
            <a:endParaRPr lang="en-US" sz="3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1041F104-6426-4408-B4A9-2E6595933D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28121" y="1952749"/>
            <a:ext cx="5887757" cy="3797602"/>
          </a:xfrm>
          <a:ln w="19050">
            <a:solidFill>
              <a:schemeClr val="tx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230139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7A98FA-46C9-47F1-A3EF-D3B941F78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581" y="716205"/>
            <a:ext cx="7598569" cy="1092200"/>
          </a:xfrm>
        </p:spPr>
        <p:txBody>
          <a:bodyPr>
            <a:normAutofit/>
          </a:bodyPr>
          <a:lstStyle/>
          <a:p>
            <a:r>
              <a:rPr lang="sr-Latn-RS" sz="3000" dirty="0"/>
              <a:t>SINGULARNOSTI SU beskonačno (!) neprihvatljive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DAF46D-7C78-412F-8EE0-F7F86FC967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351" y="2144660"/>
            <a:ext cx="4683878" cy="3660881"/>
          </a:xfrm>
        </p:spPr>
        <p:txBody>
          <a:bodyPr>
            <a:normAutofit/>
          </a:bodyPr>
          <a:lstStyle/>
          <a:p>
            <a:r>
              <a:rPr lang="sr-Latn-RS" sz="2400" b="1" dirty="0">
                <a:solidFill>
                  <a:srgbClr val="FFFF00"/>
                </a:solidFill>
              </a:rPr>
              <a:t>ZAKONI PRIRODE (OTR) PREDVIĐAJU POSTOJANJE SINGULARNOSTI!</a:t>
            </a:r>
          </a:p>
          <a:p>
            <a:pPr marL="0" indent="0">
              <a:buNone/>
            </a:pPr>
            <a:r>
              <a:rPr lang="sr-Latn-RS" sz="2400" b="1" dirty="0">
                <a:solidFill>
                  <a:srgbClr val="FFFF00"/>
                </a:solidFill>
              </a:rPr>
              <a:t>					</a:t>
            </a:r>
          </a:p>
          <a:p>
            <a:r>
              <a:rPr lang="sr-Latn-RS" sz="2400" b="1" dirty="0">
                <a:solidFill>
                  <a:srgbClr val="FFFF00"/>
                </a:solidFill>
              </a:rPr>
              <a:t>U SINGULARNOSTIMA ZAKONI PRIRODE PRESTAJU DA VAŽE!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79C2406D-157B-41E2-9558-BB01AF9A01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13389" y="2130244"/>
            <a:ext cx="3746897" cy="1926975"/>
          </a:xfrm>
        </p:spPr>
      </p:pic>
      <p:sp>
        <p:nvSpPr>
          <p:cNvPr id="7" name="Arrow: Up-Down 6">
            <a:extLst>
              <a:ext uri="{FF2B5EF4-FFF2-40B4-BE49-F238E27FC236}">
                <a16:creationId xmlns:a16="http://schemas.microsoft.com/office/drawing/2014/main" xmlns="" id="{FB62D820-FE00-401F-9314-339F5505CA5A}"/>
              </a:ext>
            </a:extLst>
          </p:cNvPr>
          <p:cNvSpPr/>
          <p:nvPr/>
        </p:nvSpPr>
        <p:spPr>
          <a:xfrm>
            <a:off x="2486423" y="3909370"/>
            <a:ext cx="246580" cy="484760"/>
          </a:xfrm>
          <a:prstGeom prst="up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5A2C963-673C-410F-8AFD-DD0B97EA7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924" y="4225347"/>
            <a:ext cx="3119362" cy="210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5021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217" y="518863"/>
            <a:ext cx="7933066" cy="857250"/>
          </a:xfrm>
        </p:spPr>
        <p:txBody>
          <a:bodyPr>
            <a:noAutofit/>
          </a:bodyPr>
          <a:lstStyle/>
          <a:p>
            <a:r>
              <a:rPr lang="sl-SI" sz="3000" dirty="0"/>
              <a:t>Ali kako da znamo da je unutar horizonta događaja </a:t>
            </a:r>
            <a:r>
              <a:rPr lang="sl-SI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zbilja</a:t>
            </a:r>
            <a:r>
              <a:rPr lang="sl-SI" sz="3000" b="1" dirty="0"/>
              <a:t> </a:t>
            </a:r>
            <a:r>
              <a:rPr lang="sl-SI" sz="3000" dirty="0"/>
              <a:t>singularnost</a:t>
            </a:r>
            <a:r>
              <a:rPr lang="en-US" sz="300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186" y="1753291"/>
            <a:ext cx="4872599" cy="4157221"/>
          </a:xfrm>
        </p:spPr>
        <p:txBody>
          <a:bodyPr>
            <a:normAutofit/>
          </a:bodyPr>
          <a:lstStyle/>
          <a:p>
            <a:r>
              <a:rPr lang="en-US" sz="1800" dirty="0" err="1"/>
              <a:t>Moraju</a:t>
            </a:r>
            <a:r>
              <a:rPr lang="en-US" sz="1800" dirty="0"/>
              <a:t> li </a:t>
            </a:r>
            <a:r>
              <a:rPr lang="en-US" sz="1800" dirty="0" err="1"/>
              <a:t>singularnosti</a:t>
            </a:r>
            <a:r>
              <a:rPr lang="en-US" sz="1800" dirty="0"/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zaista</a:t>
            </a:r>
            <a:r>
              <a:rPr lang="en-US" sz="1800" b="1" dirty="0"/>
              <a:t> </a:t>
            </a:r>
            <a:r>
              <a:rPr lang="en-US" sz="1800" dirty="0"/>
              <a:t>da </a:t>
            </a:r>
            <a:r>
              <a:rPr lang="en-US" sz="1800" dirty="0" err="1"/>
              <a:t>postoje</a:t>
            </a:r>
            <a:r>
              <a:rPr lang="en-US" sz="1800" dirty="0"/>
              <a:t>?</a:t>
            </a:r>
          </a:p>
          <a:p>
            <a:r>
              <a:rPr lang="en-US" sz="1800" dirty="0"/>
              <a:t>Da li bi ne</a:t>
            </a:r>
            <a:r>
              <a:rPr lang="sl-SI" sz="1800" dirty="0" err="1"/>
              <a:t>što</a:t>
            </a:r>
            <a:r>
              <a:rPr lang="sl-SI" sz="1800" dirty="0"/>
              <a:t> moglo da </a:t>
            </a:r>
            <a:r>
              <a:rPr lang="sl-SI" sz="1800" dirty="0" err="1"/>
              <a:t>spreči</a:t>
            </a:r>
            <a:r>
              <a:rPr lang="sl-SI" sz="1800" dirty="0"/>
              <a:t> kolaps (npr. </a:t>
            </a:r>
            <a:r>
              <a:rPr lang="sl-SI" sz="1800" dirty="0" err="1"/>
              <a:t>jednačina</a:t>
            </a:r>
            <a:r>
              <a:rPr lang="sl-SI" sz="1800" dirty="0"/>
              <a:t> stanja, asimetrija)?</a:t>
            </a:r>
            <a:endParaRPr lang="en-US" sz="1800" dirty="0"/>
          </a:p>
          <a:p>
            <a:r>
              <a:rPr lang="en-US" sz="1800" dirty="0" err="1"/>
              <a:t>Penro</a:t>
            </a:r>
            <a:r>
              <a:rPr lang="sr-Latn-RS" sz="1800" dirty="0"/>
              <a:t>uz</a:t>
            </a:r>
            <a:r>
              <a:rPr lang="en-US" sz="1800" dirty="0"/>
              <a:t>-H</a:t>
            </a:r>
            <a:r>
              <a:rPr lang="sr-Latn-RS" sz="1800" dirty="0"/>
              <a:t>okingove</a:t>
            </a:r>
            <a:r>
              <a:rPr lang="en-US" sz="1800" dirty="0"/>
              <a:t> </a:t>
            </a:r>
            <a:r>
              <a:rPr lang="en-US" sz="1800" dirty="0" err="1"/>
              <a:t>teoreme</a:t>
            </a:r>
            <a:r>
              <a:rPr lang="en-US" sz="1800" dirty="0"/>
              <a:t> o </a:t>
            </a:r>
            <a:r>
              <a:rPr lang="en-US" sz="1800" dirty="0" err="1"/>
              <a:t>singularnostima</a:t>
            </a:r>
            <a:r>
              <a:rPr lang="en-US" sz="1800" dirty="0"/>
              <a:t> (</a:t>
            </a:r>
            <a:r>
              <a:rPr lang="en-US" sz="1800" dirty="0" err="1"/>
              <a:t>cca</a:t>
            </a:r>
            <a:r>
              <a:rPr lang="en-US" sz="1800" dirty="0"/>
              <a:t>. 1973): </a:t>
            </a:r>
            <a:r>
              <a:rPr lang="sl-SI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l-SI" sz="1800" dirty="0"/>
              <a:t>Mnogo verzija, </a:t>
            </a:r>
            <a:r>
              <a:rPr lang="sl-SI" sz="1800" dirty="0" err="1"/>
              <a:t>sve</a:t>
            </a:r>
            <a:r>
              <a:rPr lang="sl-SI" sz="1800" dirty="0"/>
              <a:t> </a:t>
            </a:r>
            <a:r>
              <a:rPr lang="sl-SI" sz="1800" dirty="0" err="1"/>
              <a:t>sa</a:t>
            </a:r>
            <a:r>
              <a:rPr lang="sl-SI" sz="1800" dirty="0"/>
              <a:t> 3 </a:t>
            </a:r>
            <a:r>
              <a:rPr lang="sl-SI" sz="1800" dirty="0" err="1"/>
              <a:t>sastojka</a:t>
            </a:r>
            <a:r>
              <a:rPr lang="sl-SI" sz="1800" dirty="0"/>
              <a:t>:</a:t>
            </a:r>
          </a:p>
          <a:p>
            <a:pPr lvl="1"/>
            <a:r>
              <a:rPr lang="sl-SI" sz="1800" dirty="0"/>
              <a:t>energetski </a:t>
            </a:r>
            <a:r>
              <a:rPr lang="sl-SI" sz="1800" dirty="0" err="1"/>
              <a:t>uslov</a:t>
            </a:r>
            <a:r>
              <a:rPr lang="sl-SI" sz="1800" dirty="0"/>
              <a:t>;</a:t>
            </a:r>
          </a:p>
          <a:p>
            <a:pPr lvl="1"/>
            <a:r>
              <a:rPr lang="sl-SI" sz="1800" dirty="0"/>
              <a:t>globalna hiperboličnost („</a:t>
            </a:r>
            <a:r>
              <a:rPr lang="sl-SI" sz="1800" dirty="0" err="1"/>
              <a:t>pozadina</a:t>
            </a:r>
            <a:r>
              <a:rPr lang="sl-SI" sz="1800" dirty="0"/>
              <a:t>“); i</a:t>
            </a:r>
          </a:p>
          <a:p>
            <a:pPr lvl="1"/>
            <a:r>
              <a:rPr lang="sl-SI" sz="1800" dirty="0"/>
              <a:t>gravitacija u </a:t>
            </a:r>
            <a:r>
              <a:rPr lang="sl-SI" sz="1800" dirty="0" err="1"/>
              <a:t>posmatranoj</a:t>
            </a:r>
            <a:r>
              <a:rPr lang="sl-SI" sz="1800" dirty="0"/>
              <a:t> oblasti </a:t>
            </a:r>
            <a:r>
              <a:rPr lang="sl-SI" sz="1800" dirty="0" err="1"/>
              <a:t>dovoljno</a:t>
            </a:r>
            <a:r>
              <a:rPr lang="sl-SI" sz="1800" dirty="0"/>
              <a:t> snažna </a:t>
            </a:r>
            <a:r>
              <a:rPr lang="sl-SI" sz="1800" i="1" dirty="0"/>
              <a:t>(</a:t>
            </a:r>
            <a:r>
              <a:rPr lang="sl-SI" sz="1800" i="1" dirty="0" err="1"/>
              <a:t>trapped</a:t>
            </a:r>
            <a:r>
              <a:rPr lang="sl-SI" sz="1800" i="1" dirty="0"/>
              <a:t> </a:t>
            </a:r>
            <a:r>
              <a:rPr lang="sl-SI" sz="1800" i="1" dirty="0" err="1"/>
              <a:t>surface</a:t>
            </a:r>
            <a:r>
              <a:rPr lang="sl-SI" sz="1800" dirty="0"/>
              <a:t>).</a:t>
            </a:r>
            <a:endParaRPr lang="en-US" sz="18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2515" y="1609334"/>
            <a:ext cx="2944674" cy="253828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9117573-74D4-4DDA-8FA2-ADFDEDCE2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811" y="4206866"/>
            <a:ext cx="3425378" cy="189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5326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CCCF3F-E34D-45AF-9ED1-25F879439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000" dirty="0"/>
              <a:t>Primer: teorema za nulte geodezike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CB284E-A15E-4EDF-A028-73459D64B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89" y="2417567"/>
            <a:ext cx="7598569" cy="2916647"/>
          </a:xfrm>
        </p:spPr>
        <p:txBody>
          <a:bodyPr>
            <a:normAutofit/>
          </a:bodyPr>
          <a:lstStyle/>
          <a:p>
            <a:r>
              <a:rPr lang="sr-Latn-RS" sz="1800" dirty="0"/>
              <a:t>Ako važi</a:t>
            </a:r>
          </a:p>
          <a:p>
            <a:pPr lvl="1"/>
            <a:r>
              <a:rPr lang="sr-Latn-RS" sz="1500" dirty="0"/>
              <a:t>Nulti energetski uslov = za svako jedinično vektorsko polje k</a:t>
            </a:r>
            <a:r>
              <a:rPr lang="sr-Latn-RS" sz="1500" baseline="30000" dirty="0">
                <a:sym typeface="Symbol" panose="05050102010706020507" pitchFamily="18" charset="2"/>
              </a:rPr>
              <a:t></a:t>
            </a:r>
            <a:r>
              <a:rPr lang="sr-Latn-RS" sz="1500" dirty="0">
                <a:sym typeface="Symbol" panose="05050102010706020507" pitchFamily="18" charset="2"/>
              </a:rPr>
              <a:t> važi </a:t>
            </a:r>
            <a:r>
              <a:rPr lang="sr-Latn-RS" sz="1500" dirty="0"/>
              <a:t> </a:t>
            </a:r>
          </a:p>
          <a:p>
            <a:pPr lvl="1"/>
            <a:r>
              <a:rPr lang="sr-Latn-RS" sz="1500" dirty="0"/>
              <a:t>Imamo povezanu Košijevu površ </a:t>
            </a:r>
          </a:p>
          <a:p>
            <a:pPr lvl="1"/>
            <a:r>
              <a:rPr lang="sr-Latn-RS" sz="1500" dirty="0"/>
              <a:t>Postoji zatvorena zarobljena površ </a:t>
            </a:r>
            <a:r>
              <a:rPr lang="sr-Latn-RS" sz="1500" dirty="0">
                <a:sym typeface="Symbol" panose="05050102010706020507" pitchFamily="18" charset="2"/>
              </a:rPr>
              <a:t></a:t>
            </a:r>
            <a:endParaRPr lang="sr-Latn-RS" sz="1500" dirty="0"/>
          </a:p>
          <a:p>
            <a:r>
              <a:rPr lang="sr-Latn-RS" sz="1800" dirty="0"/>
              <a:t>Tada </a:t>
            </a:r>
          </a:p>
          <a:p>
            <a:pPr lvl="1"/>
            <a:r>
              <a:rPr lang="sr-Latn-RS" sz="1650" dirty="0"/>
              <a:t>ILI nulti geodezici su nekompletni </a:t>
            </a:r>
            <a:r>
              <a:rPr lang="sr-Latn-RS" sz="1650" dirty="0">
                <a:solidFill>
                  <a:srgbClr val="FFFF00"/>
                </a:solidFill>
              </a:rPr>
              <a:t>(= </a:t>
            </a:r>
            <a:r>
              <a:rPr lang="sr-Latn-RS" sz="1800" b="1" dirty="0">
                <a:solidFill>
                  <a:srgbClr val="FFFF00"/>
                </a:solidFill>
              </a:rPr>
              <a:t>postoji singularnost</a:t>
            </a:r>
            <a:r>
              <a:rPr lang="sr-Latn-RS" sz="1650" dirty="0"/>
              <a:t>)</a:t>
            </a:r>
          </a:p>
          <a:p>
            <a:pPr lvl="1"/>
            <a:r>
              <a:rPr lang="sr-Latn-RS" sz="1650" dirty="0"/>
              <a:t>ILI postoje </a:t>
            </a:r>
            <a:r>
              <a:rPr lang="sr-Latn-RS" sz="1650" dirty="0">
                <a:solidFill>
                  <a:srgbClr val="FFFF00"/>
                </a:solidFill>
              </a:rPr>
              <a:t>zatvorene vremenske krive</a:t>
            </a:r>
            <a:r>
              <a:rPr lang="sr-Latn-RS" sz="1650" dirty="0"/>
              <a:t>.</a:t>
            </a:r>
          </a:p>
          <a:p>
            <a:pPr lvl="1"/>
            <a:endParaRPr lang="en-US" sz="1650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9A41DFFD-C4AC-47DA-8FC1-4A8A2A156E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10223830"/>
              </p:ext>
            </p:extLst>
          </p:nvPr>
        </p:nvGraphicFramePr>
        <p:xfrm>
          <a:off x="6166425" y="2813501"/>
          <a:ext cx="1676400" cy="419100"/>
        </p:xfrm>
        <a:graphic>
          <a:graphicData uri="http://schemas.openxmlformats.org/presentationml/2006/ole">
            <p:oleObj spid="_x0000_s4141" name="Equation" r:id="rId3" imgW="1015920" imgH="253800" progId="">
              <p:embed/>
            </p:oleObj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6E7639C-A910-4C6F-B075-414E70CD1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721" y="3478458"/>
            <a:ext cx="1725271" cy="1701456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xmlns="" id="{8C664DC6-EE46-44DB-9598-02A1982437AD}"/>
              </a:ext>
            </a:extLst>
          </p:cNvPr>
          <p:cNvCxnSpPr>
            <a:cxnSpLocks/>
          </p:cNvCxnSpPr>
          <p:nvPr/>
        </p:nvCxnSpPr>
        <p:spPr>
          <a:xfrm>
            <a:off x="3783460" y="3386901"/>
            <a:ext cx="2964079" cy="791473"/>
          </a:xfrm>
          <a:prstGeom prst="curvedConnector3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7ED2C5A-DEAE-4EE9-BE0C-714F86CB9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343" y="5006437"/>
            <a:ext cx="1725271" cy="1221122"/>
          </a:xfrm>
          <a:prstGeom prst="rect">
            <a:avLst/>
          </a:prstGeom>
        </p:spPr>
      </p:pic>
      <p:sp>
        <p:nvSpPr>
          <p:cNvPr id="14" name="Arrow: Bent-Up 13">
            <a:extLst>
              <a:ext uri="{FF2B5EF4-FFF2-40B4-BE49-F238E27FC236}">
                <a16:creationId xmlns:a16="http://schemas.microsoft.com/office/drawing/2014/main" xmlns="" id="{B79AB676-B57A-4E59-BADB-9D95957D8725}"/>
              </a:ext>
            </a:extLst>
          </p:cNvPr>
          <p:cNvSpPr/>
          <p:nvPr/>
        </p:nvSpPr>
        <p:spPr>
          <a:xfrm rot="5400000">
            <a:off x="3536721" y="4723414"/>
            <a:ext cx="863029" cy="1337708"/>
          </a:xfrm>
          <a:prstGeom prst="bent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xmlns="" val="265789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8BCDBE-0A21-45FC-BA84-8FF4A3B1B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340" y="430494"/>
            <a:ext cx="7598569" cy="1456267"/>
          </a:xfrm>
        </p:spPr>
        <p:txBody>
          <a:bodyPr>
            <a:normAutofit/>
          </a:bodyPr>
          <a:lstStyle/>
          <a:p>
            <a:r>
              <a:rPr lang="sr-Latn-RS" sz="3000" dirty="0"/>
              <a:t>Hoking i Gravitacioni talasi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8EB3EB-E55C-4C46-851D-2B159569C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2" y="3920992"/>
            <a:ext cx="8385638" cy="2736850"/>
          </a:xfrm>
        </p:spPr>
        <p:txBody>
          <a:bodyPr>
            <a:normAutofit/>
          </a:bodyPr>
          <a:lstStyle/>
          <a:p>
            <a:r>
              <a:rPr lang="en-US" sz="1800" dirty="0"/>
              <a:t>OTR </a:t>
            </a:r>
            <a:r>
              <a:rPr lang="en-US" sz="1800" dirty="0" err="1"/>
              <a:t>predvi</a:t>
            </a:r>
            <a:r>
              <a:rPr lang="sr-Latn-RS" sz="1800" dirty="0"/>
              <a:t>đa postojanje gravitacionih talasa – ali šta bi mogli biti dovoljno snažni izvori?</a:t>
            </a:r>
          </a:p>
          <a:p>
            <a:r>
              <a:rPr lang="sr-Latn-RS" sz="1800" dirty="0"/>
              <a:t>Stapanja i sudari kompaktnih objekata – Hoking prvi dokazuje da perturbacija metrike u sudarima crnih rupa rezultuje snažnom emisijom GT.</a:t>
            </a:r>
          </a:p>
          <a:p>
            <a:r>
              <a:rPr lang="en-US" sz="1800" i="1" dirty="0"/>
              <a:t>Hawking, S. </a:t>
            </a:r>
            <a:r>
              <a:rPr lang="en-US" sz="1800" dirty="0"/>
              <a:t>(1971) </a:t>
            </a:r>
            <a:r>
              <a:rPr lang="en-US" sz="1800" i="1" dirty="0"/>
              <a:t>“Gravitational Radiation from Colliding Black Holes”, Physical Review Letters </a:t>
            </a:r>
            <a:r>
              <a:rPr lang="en-US" sz="1800" b="1" dirty="0"/>
              <a:t>26</a:t>
            </a:r>
            <a:r>
              <a:rPr lang="en-US" sz="1800" dirty="0"/>
              <a:t>, 1344.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EA4E80-4362-4464-904B-439BAEFE5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550" y="1679005"/>
            <a:ext cx="4472899" cy="251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1208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7728EF-FB50-4FE1-8847-E3A578225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371" y="709032"/>
            <a:ext cx="7598569" cy="1092200"/>
          </a:xfrm>
        </p:spPr>
        <p:txBody>
          <a:bodyPr>
            <a:normAutofit/>
          </a:bodyPr>
          <a:lstStyle/>
          <a:p>
            <a:r>
              <a:rPr lang="sr-Latn-RS" sz="3000" b="1" dirty="0"/>
              <a:t>GW150914</a:t>
            </a:r>
            <a:endParaRPr lang="en-US" sz="3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A0870A-F4B8-4FA3-95CB-17622EC9A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884" y="2083983"/>
            <a:ext cx="6181832" cy="1433245"/>
          </a:xfrm>
        </p:spPr>
        <p:txBody>
          <a:bodyPr>
            <a:normAutofit fontScale="92500"/>
          </a:bodyPr>
          <a:lstStyle/>
          <a:p>
            <a:r>
              <a:rPr lang="sr-Latn-RS" sz="1800" dirty="0"/>
              <a:t>14. septembar 2015...</a:t>
            </a:r>
          </a:p>
          <a:p>
            <a:r>
              <a:rPr lang="sr-Latn-RS" sz="1800" dirty="0"/>
              <a:t>Sudar crnih rupa sa masom od 36, odn. 29 M</a:t>
            </a:r>
            <a:r>
              <a:rPr lang="sr-Latn-RS" sz="1800" baseline="-25000" dirty="0">
                <a:sym typeface="Wingdings" panose="05000000000000000000" pitchFamily="2" charset="2"/>
              </a:rPr>
              <a:t></a:t>
            </a:r>
            <a:r>
              <a:rPr lang="sr-Latn-RS" sz="1800" dirty="0"/>
              <a:t> , </a:t>
            </a:r>
            <a:r>
              <a:rPr lang="en-US" sz="1800" dirty="0"/>
              <a:t>                              </a:t>
            </a:r>
            <a:r>
              <a:rPr lang="sr-Latn-RS" sz="1800" dirty="0"/>
              <a:t>iz kojeg nastaje crna rupa od 62 M</a:t>
            </a:r>
            <a:r>
              <a:rPr lang="sr-Latn-RS" sz="1800" baseline="-25000" dirty="0">
                <a:sym typeface="Wingdings" panose="05000000000000000000" pitchFamily="2" charset="2"/>
              </a:rPr>
              <a:t>.</a:t>
            </a:r>
          </a:p>
          <a:p>
            <a:r>
              <a:rPr lang="sr-Latn-RS" sz="1800" dirty="0"/>
              <a:t>Ekvivalentna luminoznost </a:t>
            </a:r>
            <a:r>
              <a:rPr lang="en-US" sz="1800" dirty="0"/>
              <a:t>5</a:t>
            </a:r>
            <a:r>
              <a:rPr lang="sr-Latn-RS" sz="1800" dirty="0"/>
              <a:t>0x veća od svih ostalih izvora zajedno!</a:t>
            </a:r>
          </a:p>
          <a:p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044796-A40A-48CB-A20A-A33F565C3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64" y="3633122"/>
            <a:ext cx="7461776" cy="2349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0F11DC6-2538-4359-AAAC-570D6ED58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196" y="863765"/>
            <a:ext cx="3541942" cy="199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8426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0AE0B1-A2C9-462A-B831-2C1CA231F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57" y="496481"/>
            <a:ext cx="7598569" cy="1456267"/>
          </a:xfrm>
        </p:spPr>
        <p:txBody>
          <a:bodyPr>
            <a:normAutofit/>
          </a:bodyPr>
          <a:lstStyle/>
          <a:p>
            <a:r>
              <a:rPr lang="en-US" sz="3000" dirty="0"/>
              <a:t>Za</a:t>
            </a:r>
            <a:r>
              <a:rPr lang="sr-Latn-RS" sz="3000" dirty="0"/>
              <a:t>što je svemir izotropan?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B8465D-3B7F-4EB7-9097-D8F3905DF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376" y="1858480"/>
            <a:ext cx="5554449" cy="4408771"/>
          </a:xfrm>
        </p:spPr>
        <p:txBody>
          <a:bodyPr>
            <a:normAutofit/>
          </a:bodyPr>
          <a:lstStyle/>
          <a:p>
            <a:r>
              <a:rPr lang="sr-Latn-RS" sz="1800" dirty="0"/>
              <a:t>Klasična kosmologija: homogenost + izotropija svemira.</a:t>
            </a:r>
          </a:p>
          <a:p>
            <a:r>
              <a:rPr lang="en-US" sz="1800" dirty="0"/>
              <a:t>Mo</a:t>
            </a:r>
            <a:r>
              <a:rPr lang="sr-Latn-RS" sz="1800" dirty="0"/>
              <a:t>že li posmatrani (skoro) izotropno stanje da evoluira iz „haotičnih“ početnih uslova?</a:t>
            </a:r>
          </a:p>
          <a:p>
            <a:r>
              <a:rPr lang="sr-Latn-RS" sz="2000" b="1" dirty="0">
                <a:solidFill>
                  <a:srgbClr val="FFFF00"/>
                </a:solidFill>
              </a:rPr>
              <a:t>NE! </a:t>
            </a:r>
            <a:r>
              <a:rPr lang="sr-Latn-RS" sz="1800" dirty="0"/>
              <a:t>Ali je neophodno za formiranje galaksija...</a:t>
            </a:r>
          </a:p>
          <a:p>
            <a:r>
              <a:rPr lang="sr-Latn-RS" sz="1800" dirty="0"/>
              <a:t>Primer rasuđivanja zasnovanog na antropičkom principu!</a:t>
            </a:r>
            <a:endParaRPr lang="en-US" sz="1800" dirty="0"/>
          </a:p>
          <a:p>
            <a:r>
              <a:rPr lang="en-US" sz="1800" dirty="0"/>
              <a:t>“On this view, the fact that we observe the universe to be isotropic would be simply a reflection of our own existence.”</a:t>
            </a:r>
            <a:endParaRPr lang="sr-Latn-RS" sz="1800" dirty="0"/>
          </a:p>
          <a:p>
            <a:r>
              <a:rPr lang="en-US" sz="1800" dirty="0"/>
              <a:t>Collins, C. B. &amp; Hawking, S. W.</a:t>
            </a:r>
            <a:r>
              <a:rPr lang="sr-Latn-RS" sz="1800" dirty="0"/>
              <a:t> (1973) </a:t>
            </a:r>
            <a:r>
              <a:rPr lang="en-US" sz="1800" dirty="0"/>
              <a:t>“Why is the Universe Isotropic?” </a:t>
            </a:r>
            <a:r>
              <a:rPr lang="en-US" sz="1800" i="1" dirty="0"/>
              <a:t>Astrophysical Journal </a:t>
            </a:r>
            <a:r>
              <a:rPr lang="en-US" sz="1800" b="1" dirty="0"/>
              <a:t>180</a:t>
            </a:r>
            <a:r>
              <a:rPr lang="en-US" sz="1800" dirty="0"/>
              <a:t>, pp. 317-334.</a:t>
            </a:r>
          </a:p>
        </p:txBody>
      </p:sp>
      <p:pic>
        <p:nvPicPr>
          <p:cNvPr id="4" name="Picture 5" descr="cobe2">
            <a:extLst>
              <a:ext uri="{FF2B5EF4-FFF2-40B4-BE49-F238E27FC236}">
                <a16:creationId xmlns:a16="http://schemas.microsoft.com/office/drawing/2014/main" xmlns="" id="{B4628500-65A9-4992-B3A0-4629BD403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3985" y="2828652"/>
            <a:ext cx="2805261" cy="3841988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tars, Virgo cluster of galaxies">
            <a:extLst>
              <a:ext uri="{FF2B5EF4-FFF2-40B4-BE49-F238E27FC236}">
                <a16:creationId xmlns:a16="http://schemas.microsoft.com/office/drawing/2014/main" xmlns="" id="{0A40A595-3945-4832-8AE4-243C71264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3234" y="285946"/>
            <a:ext cx="3036012" cy="241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3021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BE26AC-51F7-4035-8B15-D692847DF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77" y="969724"/>
            <a:ext cx="5449798" cy="1092200"/>
          </a:xfrm>
        </p:spPr>
        <p:txBody>
          <a:bodyPr>
            <a:normAutofit/>
          </a:bodyPr>
          <a:lstStyle/>
          <a:p>
            <a:r>
              <a:rPr lang="sr-Latn-RS" sz="3000" dirty="0"/>
              <a:t>Hoking i </a:t>
            </a:r>
            <a:r>
              <a:rPr lang="en-US" sz="3000" dirty="0"/>
              <a:t>Semi-</a:t>
            </a:r>
            <a:r>
              <a:rPr lang="en-US" sz="3000" dirty="0" err="1"/>
              <a:t>klasi</a:t>
            </a:r>
            <a:r>
              <a:rPr lang="sr-Latn-RS" sz="3000" dirty="0"/>
              <a:t>čna teorija crnih rupa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BDEA60-890F-46CF-A4BC-BF79B5E12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437" y="2317394"/>
            <a:ext cx="6528584" cy="3429356"/>
          </a:xfrm>
        </p:spPr>
        <p:txBody>
          <a:bodyPr>
            <a:normAutofit/>
          </a:bodyPr>
          <a:lstStyle/>
          <a:p>
            <a:r>
              <a:rPr lang="sr-Latn-RS" sz="1800" dirty="0"/>
              <a:t>Klasična Švarcšildova crna rupa: apsolutni apsorber na                                 T = 0.</a:t>
            </a:r>
          </a:p>
          <a:p>
            <a:r>
              <a:rPr lang="sr-Latn-RS" sz="1800" dirty="0"/>
              <a:t>Za spoljnog posmatrača, samo M, Q, J (tzv. </a:t>
            </a:r>
            <a:r>
              <a:rPr lang="sr-Latn-RS" sz="1800" i="1" dirty="0"/>
              <a:t>no-hair </a:t>
            </a:r>
            <a:r>
              <a:rPr lang="sr-Latn-RS" sz="1800" dirty="0"/>
              <a:t>teorema).</a:t>
            </a:r>
          </a:p>
          <a:p>
            <a:r>
              <a:rPr lang="sr-Latn-RS" sz="1800" dirty="0"/>
              <a:t>Brojni problemi: </a:t>
            </a:r>
          </a:p>
          <a:p>
            <a:pPr lvl="1"/>
            <a:r>
              <a:rPr lang="sr-Latn-RS" sz="1650" dirty="0"/>
              <a:t>Narušenje barionskog broja i drugih zakona održanja?</a:t>
            </a:r>
          </a:p>
          <a:p>
            <a:pPr lvl="1"/>
            <a:r>
              <a:rPr lang="sr-Latn-RS" sz="1650" dirty="0"/>
              <a:t>Narušenje 2. zakona termodinamike: šta se dešava ako u crnu rupu bacimo pepeo umesto uglja?</a:t>
            </a:r>
            <a:endParaRPr lang="en-US" sz="1650" dirty="0"/>
          </a:p>
          <a:p>
            <a:r>
              <a:rPr lang="en-US" sz="1800" dirty="0"/>
              <a:t>Hawking, S. W. (1976) </a:t>
            </a:r>
            <a:r>
              <a:rPr lang="en-US" sz="1800" i="1" dirty="0"/>
              <a:t>“Black holes and thermodynamics”</a:t>
            </a:r>
            <a:r>
              <a:rPr lang="en-US" sz="1800" dirty="0"/>
              <a:t>, </a:t>
            </a:r>
            <a:r>
              <a:rPr lang="en-US" sz="1800" i="1" dirty="0"/>
              <a:t>Physical Review D</a:t>
            </a:r>
            <a:r>
              <a:rPr lang="en-US" sz="1800" dirty="0"/>
              <a:t> </a:t>
            </a:r>
            <a:r>
              <a:rPr lang="en-US" sz="1800" b="1" dirty="0"/>
              <a:t>13</a:t>
            </a:r>
            <a:r>
              <a:rPr lang="en-US" sz="1800" dirty="0"/>
              <a:t>, </a:t>
            </a:r>
            <a:r>
              <a:rPr lang="en-US" sz="1800" dirty="0" err="1"/>
              <a:t>стр</a:t>
            </a:r>
            <a:r>
              <a:rPr lang="en-US" sz="1800" dirty="0"/>
              <a:t>. 191 </a:t>
            </a: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6C966E1-244B-4A20-BFFD-5CABDF44B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610" y="761389"/>
            <a:ext cx="2993009" cy="2132519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70E50CD0-8B81-4B4E-AAF9-5A318DA364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65831091"/>
              </p:ext>
            </p:extLst>
          </p:nvPr>
        </p:nvGraphicFramePr>
        <p:xfrm>
          <a:off x="2161748" y="5508670"/>
          <a:ext cx="3937397" cy="879872"/>
        </p:xfrm>
        <a:graphic>
          <a:graphicData uri="http://schemas.openxmlformats.org/presentationml/2006/ole">
            <p:oleObj spid="_x0000_s3120" name="Equation" r:id="rId4" imgW="2387520" imgH="53316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765643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24F003E3-3CDC-4D10-81D4-F5796B971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000" dirty="0"/>
              <a:t>Nenulta temperatura implicira zračenje...</a:t>
            </a:r>
            <a:endParaRPr lang="en-US" sz="3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D17B8A8-C8A3-42AF-8729-EFA1C9DA0A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83856" y="2463801"/>
            <a:ext cx="4108943" cy="3095404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91DD4617-3482-4234-B5C6-A3EF2E722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7116" y="2286573"/>
            <a:ext cx="4033029" cy="3095404"/>
          </a:xfrm>
        </p:spPr>
        <p:txBody>
          <a:bodyPr>
            <a:normAutofit/>
          </a:bodyPr>
          <a:lstStyle/>
          <a:p>
            <a:r>
              <a:rPr lang="sr-Latn-RS" sz="1800" dirty="0"/>
              <a:t>Popularna interpretacija (stvaranje parova blizu horizonta) nije i jedina moguća...</a:t>
            </a:r>
          </a:p>
          <a:p>
            <a:r>
              <a:rPr lang="sr-Latn-RS" sz="1800" dirty="0"/>
              <a:t>Ali ultimativno i crne rupe isparavaju, na </a:t>
            </a:r>
            <a:r>
              <a:rPr lang="sr-Latn-RS" sz="1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ekstremno dugim </a:t>
            </a:r>
            <a:r>
              <a:rPr lang="sr-Latn-RS" sz="1800" dirty="0"/>
              <a:t>vremenskim skalama: </a:t>
            </a:r>
            <a:endParaRPr lang="en-US" sz="1800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0913F989-FFB1-4AA5-87D4-B9CFAFB3C5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16112839"/>
              </p:ext>
            </p:extLst>
          </p:nvPr>
        </p:nvGraphicFramePr>
        <p:xfrm>
          <a:off x="4727118" y="4862353"/>
          <a:ext cx="4145756" cy="879872"/>
        </p:xfrm>
        <a:graphic>
          <a:graphicData uri="http://schemas.openxmlformats.org/presentationml/2006/ole">
            <p:oleObj spid="_x0000_s6171" name="Equation" r:id="rId4" imgW="2514600" imgH="53316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4002446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0D5582-DC80-4354-A173-7A0C286A0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940" y="621903"/>
            <a:ext cx="7598569" cy="1092200"/>
          </a:xfrm>
        </p:spPr>
        <p:txBody>
          <a:bodyPr/>
          <a:lstStyle/>
          <a:p>
            <a:r>
              <a:rPr lang="sr-Latn-RS" dirty="0"/>
              <a:t>Suviše smo blizu...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C456849-E899-4C72-977E-C04D86B87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0898" y="2195468"/>
            <a:ext cx="5239234" cy="3494529"/>
          </a:xfrm>
          <a:ln w="190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600302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010111-2625-438A-8CB6-4DE38A209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1314451"/>
            <a:ext cx="6351355" cy="1092200"/>
          </a:xfrm>
        </p:spPr>
        <p:txBody>
          <a:bodyPr>
            <a:normAutofit/>
          </a:bodyPr>
          <a:lstStyle/>
          <a:p>
            <a:r>
              <a:rPr lang="sr-Latn-RS" sz="3000" dirty="0"/>
              <a:t>Termodinamika crnih rupa i           gravitaciona entropija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912E07-8AE3-461D-AF82-E2849717F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001" y="1932114"/>
            <a:ext cx="6351356" cy="32556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r-Latn-RS" sz="1800" dirty="0"/>
          </a:p>
          <a:p>
            <a:r>
              <a:rPr lang="sr-Latn-RS" sz="1800" dirty="0"/>
              <a:t>Moraju postojati unutrašnji stepeni slobode gravitacionog polja prebrojivi klasičnom statističkom mehanikom!</a:t>
            </a:r>
          </a:p>
          <a:p>
            <a:r>
              <a:rPr lang="sr-Latn-RS" sz="1800" dirty="0"/>
              <a:t>Gravitaciona entropija kao deo ukupne entropije...</a:t>
            </a:r>
          </a:p>
          <a:p>
            <a:r>
              <a:rPr lang="sr-Latn-RS" sz="1800" dirty="0"/>
              <a:t>Zapanjujuće je kako se niko ranije setio (pre Hokinga i Bekenštajna) – npr. nastanak Sunčevog sistema.</a:t>
            </a:r>
          </a:p>
          <a:p>
            <a:r>
              <a:rPr lang="sr-Latn-RS" sz="1800" dirty="0"/>
              <a:t>Bekenštajn-Hokingova formula (za Švarcšildovu crnu rupu):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0D31BB-8888-4B41-92A4-CCBFDF221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338" y="1243751"/>
            <a:ext cx="2105565" cy="5143500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808ACC23-47F0-4F77-8A6D-DC1F054381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134835645"/>
              </p:ext>
            </p:extLst>
          </p:nvPr>
        </p:nvGraphicFramePr>
        <p:xfrm>
          <a:off x="2678879" y="4981744"/>
          <a:ext cx="1423988" cy="691753"/>
        </p:xfrm>
        <a:graphic>
          <a:graphicData uri="http://schemas.openxmlformats.org/presentationml/2006/ole">
            <p:oleObj spid="_x0000_s5152" name="Equation" r:id="rId4" imgW="863280" imgH="41904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726188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4DB7B4-4374-4BC8-AF55-B8933A675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000" dirty="0"/>
              <a:t>Čitav niz šokantnih zaključaka...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FA2804-AB34-4036-945D-331503390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619" y="2334660"/>
            <a:ext cx="7722955" cy="3163227"/>
          </a:xfrm>
        </p:spPr>
        <p:txBody>
          <a:bodyPr>
            <a:normAutofit/>
          </a:bodyPr>
          <a:lstStyle/>
          <a:p>
            <a:r>
              <a:rPr lang="sr-Latn-RS" sz="1800" dirty="0"/>
              <a:t>Crna rupa = „prirodno“ = „najtipičnije“ stanje materije!</a:t>
            </a:r>
          </a:p>
          <a:p>
            <a:r>
              <a:rPr lang="sr-Latn-RS" sz="1800" dirty="0"/>
              <a:t>(preciznije, crna rupa u ravnoteži sa pozadinskim zračenjem)</a:t>
            </a:r>
          </a:p>
          <a:p>
            <a:r>
              <a:rPr lang="sr-Latn-RS" sz="1800" dirty="0"/>
              <a:t>crna rupa (grav. entropija) </a:t>
            </a:r>
            <a:r>
              <a:rPr lang="sr-Latn-RS" sz="1800" dirty="0">
                <a:sym typeface="Symbol" panose="05050102010706020507" pitchFamily="18" charset="2"/>
              </a:rPr>
              <a:t> crno telo (termodin. entropija) </a:t>
            </a:r>
            <a:endParaRPr lang="sr-Latn-RS" sz="1800" dirty="0"/>
          </a:p>
          <a:p>
            <a:r>
              <a:rPr lang="sr-Latn-RS" sz="1800" dirty="0"/>
              <a:t>Entropija povezana sa </a:t>
            </a:r>
            <a:r>
              <a:rPr lang="sr-Latn-RS" sz="1800" b="1" dirty="0">
                <a:solidFill>
                  <a:srgbClr val="FFFF00"/>
                </a:solidFill>
              </a:rPr>
              <a:t>svakim</a:t>
            </a:r>
            <a:r>
              <a:rPr lang="sr-Latn-RS" sz="1800" dirty="0"/>
              <a:t> horizontom događaja (uklj. kosmološki horizont).</a:t>
            </a:r>
          </a:p>
          <a:p>
            <a:r>
              <a:rPr lang="sr-Latn-RS" sz="1800" b="1" dirty="0">
                <a:solidFill>
                  <a:srgbClr val="FFFF00"/>
                </a:solidFill>
              </a:rPr>
              <a:t>Strominger &amp; Wafa (1996)</a:t>
            </a:r>
            <a:r>
              <a:rPr lang="sr-Latn-RS" sz="1800" dirty="0"/>
              <a:t>: BH entropija se može izvesti iz teorije superstruna!</a:t>
            </a:r>
          </a:p>
        </p:txBody>
      </p:sp>
    </p:spTree>
    <p:extLst>
      <p:ext uri="{BB962C8B-B14F-4D97-AF65-F5344CB8AC3E}">
        <p14:creationId xmlns:p14="http://schemas.microsoft.com/office/powerpoint/2010/main" xmlns="" val="106207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99F58C-93AC-455B-B1EC-1A445FD1F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98" y="669106"/>
            <a:ext cx="7598569" cy="1092200"/>
          </a:xfrm>
        </p:spPr>
        <p:txBody>
          <a:bodyPr>
            <a:normAutofit/>
          </a:bodyPr>
          <a:lstStyle/>
          <a:p>
            <a:r>
              <a:rPr lang="sr-Latn-RS" sz="3000" dirty="0"/>
              <a:t>Gibbons &amp; hawking (1977)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9899F8-5F2A-4BCD-A8A1-D927F7462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998" y="1761306"/>
            <a:ext cx="8062003" cy="2736850"/>
          </a:xfrm>
        </p:spPr>
        <p:txBody>
          <a:bodyPr>
            <a:normAutofit/>
          </a:bodyPr>
          <a:lstStyle/>
          <a:p>
            <a:r>
              <a:rPr lang="sr-Latn-RS" sz="1800" dirty="0"/>
              <a:t>Kosmološki horizont događaja (ako postoji) ima nenultu temperaturu...</a:t>
            </a:r>
          </a:p>
          <a:p>
            <a:r>
              <a:rPr lang="sr-Latn-RS" sz="1800" dirty="0"/>
              <a:t>...što je slučaj u svim modelima sa </a:t>
            </a:r>
            <a:r>
              <a:rPr lang="sr-Latn-RS" sz="1800" dirty="0">
                <a:sym typeface="Symbol" panose="05050102010706020507" pitchFamily="18" charset="2"/>
              </a:rPr>
              <a:t> </a:t>
            </a:r>
            <a:r>
              <a:rPr lang="en-US" sz="1800" dirty="0">
                <a:sym typeface="Symbol" panose="05050102010706020507" pitchFamily="18" charset="2"/>
              </a:rPr>
              <a:t>&gt; 0</a:t>
            </a:r>
            <a:r>
              <a:rPr lang="sr-Latn-RS" sz="1800" dirty="0"/>
              <a:t>.</a:t>
            </a:r>
            <a:endParaRPr lang="en-US" sz="1800" dirty="0"/>
          </a:p>
          <a:p>
            <a:r>
              <a:rPr lang="en-US" sz="1800" dirty="0"/>
              <a:t>(</a:t>
            </a:r>
            <a:r>
              <a:rPr lang="en-US" sz="1800" dirty="0" err="1"/>
              <a:t>tj</a:t>
            </a:r>
            <a:r>
              <a:rPr lang="en-US" sz="1800" dirty="0"/>
              <a:t>. </a:t>
            </a:r>
            <a:r>
              <a:rPr lang="en-US" sz="1800" dirty="0" err="1"/>
              <a:t>sa</a:t>
            </a:r>
            <a:r>
              <a:rPr lang="en-US" sz="1800" dirty="0"/>
              <a:t> </a:t>
            </a:r>
            <a:r>
              <a:rPr lang="en-US" sz="1800" dirty="0" err="1"/>
              <a:t>tamnom</a:t>
            </a:r>
            <a:r>
              <a:rPr lang="en-US" sz="1800" dirty="0"/>
              <a:t> </a:t>
            </a:r>
            <a:r>
              <a:rPr lang="en-US" sz="1800" dirty="0" err="1"/>
              <a:t>energijom</a:t>
            </a:r>
            <a:r>
              <a:rPr lang="en-US" sz="1800" dirty="0"/>
              <a:t> </a:t>
            </a:r>
            <a:r>
              <a:rPr lang="en-US" sz="1800" dirty="0" err="1"/>
              <a:t>otkrivenom</a:t>
            </a:r>
            <a:r>
              <a:rPr lang="en-US" sz="1800" dirty="0"/>
              <a:t> 1998!)</a:t>
            </a:r>
          </a:p>
          <a:p>
            <a:r>
              <a:rPr lang="en-US" sz="1800" dirty="0" err="1"/>
              <a:t>Intuitivno</a:t>
            </a:r>
            <a:r>
              <a:rPr lang="en-US" sz="1800" dirty="0"/>
              <a:t>: </a:t>
            </a:r>
            <a:r>
              <a:rPr lang="en-US" sz="1800" dirty="0" err="1"/>
              <a:t>talasna</a:t>
            </a:r>
            <a:r>
              <a:rPr lang="en-US" sz="1800" dirty="0"/>
              <a:t> du</a:t>
            </a:r>
            <a:r>
              <a:rPr lang="sr-Latn-RS" sz="1800" dirty="0"/>
              <a:t>žina zračenja na max emisivnosti jednaka veličini horizonta.</a:t>
            </a:r>
            <a:endParaRPr lang="en-US" sz="1800" dirty="0"/>
          </a:p>
          <a:p>
            <a:r>
              <a:rPr lang="en-US" sz="1800" i="1" dirty="0"/>
              <a:t>Gibbons, G. W. &amp; Hawking, S. W. (1977) “Cosmological event horizons, thermodynamics, and particle creation” Physical Review D, vol. </a:t>
            </a:r>
            <a:r>
              <a:rPr lang="en-US" sz="1800" b="1" i="1" dirty="0"/>
              <a:t>15</a:t>
            </a:r>
            <a:r>
              <a:rPr lang="en-US" sz="1800" i="1" dirty="0"/>
              <a:t>, 2738.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0E81912-3669-4EF5-9D17-A4A8781A2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462" y="4498156"/>
            <a:ext cx="6068464" cy="205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780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0F7861-7EE3-48B0-A5FF-3DAD56402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000" dirty="0"/>
              <a:t>Nestanak informacija u crnim rupama?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F468E6-FBFB-44ED-904E-491E15A80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2" y="2334310"/>
            <a:ext cx="6960099" cy="3140111"/>
          </a:xfrm>
        </p:spPr>
        <p:txBody>
          <a:bodyPr>
            <a:normAutofit/>
          </a:bodyPr>
          <a:lstStyle/>
          <a:p>
            <a:r>
              <a:rPr lang="sr-Latn-RS" sz="1800" dirty="0"/>
              <a:t>Ako crne rupe isparavaju i potpuno nestaju, nestaje i informacija koju su apsorbovale – narušava unitarnu evoluciju!</a:t>
            </a:r>
          </a:p>
          <a:p>
            <a:r>
              <a:rPr lang="sr-Latn-RS" sz="1800" dirty="0"/>
              <a:t>Alternative:</a:t>
            </a:r>
          </a:p>
          <a:p>
            <a:pPr lvl="1"/>
            <a:r>
              <a:rPr lang="sr-Latn-RS" sz="1650" dirty="0"/>
              <a:t>Informacija se emituje u vidu korelacija višeg reda u Hokingovom zračenju.</a:t>
            </a:r>
          </a:p>
          <a:p>
            <a:pPr lvl="1"/>
            <a:r>
              <a:rPr lang="sr-Latn-RS" sz="1650" dirty="0"/>
              <a:t>Informacija ostaje u stabilnim ostacima („kornukopionima“) reda Plankove mase.</a:t>
            </a:r>
          </a:p>
          <a:p>
            <a:pPr lvl="1"/>
            <a:r>
              <a:rPr lang="sr-Latn-RS" sz="1650" dirty="0"/>
              <a:t>Informacija odlazi kroz crvotočinu u „drugi univerzum“ (???)</a:t>
            </a:r>
            <a:endParaRPr lang="en-US" sz="16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C7491E0-F0C0-43C6-9405-F8BE0C706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568" y="3428999"/>
            <a:ext cx="1979628" cy="3004899"/>
          </a:xfrm>
          <a:prstGeom prst="rect">
            <a:avLst/>
          </a:prstGeom>
          <a:ln w="158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604617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833A62-F944-429B-8CD7-AA5DE1DF7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600" b="1" dirty="0">
                <a:solidFill>
                  <a:srgbClr val="FFFF00"/>
                </a:solidFill>
              </a:rPr>
              <a:t>Strahovito</a:t>
            </a:r>
            <a:r>
              <a:rPr lang="sr-Latn-RS" sz="2800" dirty="0"/>
              <a:t> Težak problem...</a:t>
            </a:r>
            <a:endParaRPr lang="en-US" sz="28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DA7BEC12-4EEB-42C9-A4A8-CFBB5AB71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9977" y="2065870"/>
            <a:ext cx="6724045" cy="3656199"/>
          </a:xfrm>
        </p:spPr>
      </p:pic>
    </p:spTree>
    <p:extLst>
      <p:ext uri="{BB962C8B-B14F-4D97-AF65-F5344CB8AC3E}">
        <p14:creationId xmlns:p14="http://schemas.microsoft.com/office/powerpoint/2010/main" xmlns="" val="2387581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B61F88-059A-423A-AE12-7B0495942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200" dirty="0"/>
              <a:t>Izgubljena opklada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CBDD2F-6452-47CF-B9AD-074CFEFED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3613" y="2263422"/>
            <a:ext cx="4241446" cy="3460499"/>
          </a:xfrm>
        </p:spPr>
        <p:txBody>
          <a:bodyPr>
            <a:normAutofit/>
          </a:bodyPr>
          <a:lstStyle/>
          <a:p>
            <a:r>
              <a:rPr lang="sr-Latn-RS" sz="1800" dirty="0"/>
              <a:t>Thorne-Hawking vs. Preskill: može li se povratiti informacija bačena u crnu rupu?</a:t>
            </a:r>
          </a:p>
          <a:p>
            <a:r>
              <a:rPr lang="sr-Latn-RS" sz="1800" dirty="0"/>
              <a:t>2004: Hoking priznaje da je Preskil u pravu.</a:t>
            </a:r>
          </a:p>
          <a:p>
            <a:r>
              <a:rPr lang="sr-Latn-RS" sz="1800" dirty="0"/>
              <a:t>Simbolika enciklopedije...</a:t>
            </a:r>
          </a:p>
          <a:p>
            <a:r>
              <a:rPr lang="sr-Latn-RS" sz="1800" dirty="0"/>
              <a:t>„Kupio sam mu njegovu voljenu enciklopediju, ali možda je trebalo da je spalim, njima </a:t>
            </a:r>
            <a:r>
              <a:rPr lang="en-US" sz="1800" dirty="0"/>
              <a:t>[</a:t>
            </a:r>
            <a:r>
              <a:rPr lang="en-US" sz="1800" dirty="0" err="1"/>
              <a:t>kvantnim</a:t>
            </a:r>
            <a:r>
              <a:rPr lang="en-US" sz="1800" dirty="0"/>
              <a:t> </a:t>
            </a:r>
            <a:r>
              <a:rPr lang="en-US" sz="1800" dirty="0" err="1"/>
              <a:t>mehani</a:t>
            </a:r>
            <a:r>
              <a:rPr lang="sr-Latn-RS" sz="1800" dirty="0"/>
              <a:t>čarima</a:t>
            </a:r>
            <a:r>
              <a:rPr lang="en-US" sz="1800" dirty="0"/>
              <a:t>]</a:t>
            </a:r>
            <a:r>
              <a:rPr lang="sr-Latn-RS" sz="1800" dirty="0"/>
              <a:t> je to svejedno...“ </a:t>
            </a:r>
            <a:r>
              <a:rPr lang="sr-Latn-RS" sz="1800" dirty="0">
                <a:sym typeface="Wingdings" panose="05000000000000000000" pitchFamily="2" charset="2"/>
              </a:rPr>
              <a:t></a:t>
            </a: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008469B-DA30-4BBD-B7C7-981E2D077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321" y="1210445"/>
            <a:ext cx="1824974" cy="2319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51B4B1-FE66-4ED0-B649-2935169E0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321" y="3629049"/>
            <a:ext cx="1824974" cy="2433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003E4B3-AE3F-4C3E-A4D2-DA7598A1B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12" y="2263422"/>
            <a:ext cx="2340195" cy="30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516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429E44-F349-4DE9-9B7E-9607A0710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000" dirty="0"/>
              <a:t>Hawking, Perry &amp; Strominger (2004-2016)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6F86CC-74EC-4B5C-8D34-D1300A61D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1" y="2463800"/>
            <a:ext cx="8069708" cy="2947470"/>
          </a:xfrm>
        </p:spPr>
        <p:txBody>
          <a:bodyPr>
            <a:normAutofit lnSpcReduction="10000"/>
          </a:bodyPr>
          <a:lstStyle/>
          <a:p>
            <a:r>
              <a:rPr lang="sr-Latn-RS" sz="1800" dirty="0"/>
              <a:t>Ideja: horizont realne (kvantno-gravitacione) crne rupe fluktuira...</a:t>
            </a:r>
          </a:p>
          <a:p>
            <a:r>
              <a:rPr lang="sr-Latn-RS" sz="1800" dirty="0"/>
              <a:t>...i kroz te fluktuacije enkodira informaciju koja se emituje u Hokingovom zračenju (u višim redovima).</a:t>
            </a:r>
          </a:p>
          <a:p>
            <a:r>
              <a:rPr lang="sr-Latn-RS" sz="1800" dirty="0"/>
              <a:t>Fluktuacije zavise od tzv. supertranslacija, odnosno (narušenih) simetrija degenerisanih (makroskopski nerazličivih) stanja klasičnog vakuuma. </a:t>
            </a:r>
          </a:p>
          <a:p>
            <a:r>
              <a:rPr lang="sr-Latn-RS" sz="1800" dirty="0"/>
              <a:t>Ovime se pojavljuje „slabo“ narušenje no-hair teoreme, ali se lepo spaja sa teorijom struna.</a:t>
            </a:r>
          </a:p>
          <a:p>
            <a:r>
              <a:rPr lang="sr-Latn-RS" sz="1800" dirty="0"/>
              <a:t>I dalje vrlo kontroverzno (većina fizičara skeptično, uklj. T’Hofta i Saskinda)...</a:t>
            </a:r>
          </a:p>
          <a:p>
            <a:r>
              <a:rPr lang="sr-Latn-RS" sz="1800" i="1" dirty="0"/>
              <a:t>HPS „</a:t>
            </a:r>
            <a:r>
              <a:rPr lang="en-US" sz="1800" i="1" dirty="0"/>
              <a:t>Soft Hair on Black Holes</a:t>
            </a:r>
            <a:r>
              <a:rPr lang="sr-Latn-RS" sz="1800" i="1" dirty="0"/>
              <a:t>“ Phys. Rev. Lett. 116, 231301 (2016).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3607939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8AD3D2-0C0B-4C0B-8382-58D39E566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56" y="619030"/>
            <a:ext cx="7598569" cy="1456267"/>
          </a:xfrm>
        </p:spPr>
        <p:txBody>
          <a:bodyPr>
            <a:normAutofit/>
          </a:bodyPr>
          <a:lstStyle/>
          <a:p>
            <a:r>
              <a:rPr lang="en-US" sz="3000" dirty="0"/>
              <a:t>Hoking </a:t>
            </a:r>
            <a:r>
              <a:rPr lang="en-US" sz="3000" dirty="0" err="1"/>
              <a:t>i</a:t>
            </a:r>
            <a:r>
              <a:rPr lang="en-US" sz="3000" dirty="0"/>
              <a:t> </a:t>
            </a:r>
            <a:r>
              <a:rPr lang="en-US" sz="3000" dirty="0" err="1"/>
              <a:t>inflacija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5DFB2C-EA67-4338-9E4D-7AA32C7EF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756" y="1620233"/>
            <a:ext cx="5180102" cy="4173110"/>
          </a:xfrm>
        </p:spPr>
        <p:txBody>
          <a:bodyPr>
            <a:normAutofit/>
          </a:bodyPr>
          <a:lstStyle/>
          <a:p>
            <a:r>
              <a:rPr lang="sr-Latn-RS" sz="1800" dirty="0"/>
              <a:t>Hoking je među prvima pokazao da originalna Gutova verzija inflacije ne funkcioniše</a:t>
            </a:r>
            <a:r>
              <a:rPr lang="en-US" sz="1800" dirty="0"/>
              <a:t>...</a:t>
            </a:r>
            <a:endParaRPr lang="sr-Latn-RS" sz="1800" dirty="0"/>
          </a:p>
          <a:p>
            <a:r>
              <a:rPr lang="sr-Latn-RS" sz="1800" dirty="0"/>
              <a:t>...čime je pružio značajnu podršku Lindeovom radu na haotičnoj/večnoj inflaciji i multiverzumu!</a:t>
            </a:r>
          </a:p>
          <a:p>
            <a:r>
              <a:rPr lang="sr-Latn-RS" sz="1800" dirty="0"/>
              <a:t>„Kreativna destrukcija“</a:t>
            </a:r>
          </a:p>
          <a:p>
            <a:r>
              <a:rPr lang="en-US" sz="1800" i="1" dirty="0"/>
              <a:t>Hawking, S.W. (1982), “The development of irregularities in a single bubble inflationary universe”, Physics Letters B </a:t>
            </a:r>
            <a:r>
              <a:rPr lang="en-US" sz="1800" b="1" i="1" dirty="0"/>
              <a:t>115</a:t>
            </a:r>
            <a:r>
              <a:rPr lang="en-US" sz="1800" dirty="0"/>
              <a:t>, 295.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BC02FE96-1101-430C-9B5D-E3ED92C38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9776" y="970389"/>
            <a:ext cx="2481183" cy="2481183"/>
          </a:xfrm>
          <a:prstGeom prst="rect">
            <a:avLst/>
          </a:prstGeom>
        </p:spPr>
      </p:pic>
      <p:pic>
        <p:nvPicPr>
          <p:cNvPr id="5" name="Picture 4" descr="Expansion">
            <a:extLst>
              <a:ext uri="{FF2B5EF4-FFF2-40B4-BE49-F238E27FC236}">
                <a16:creationId xmlns:a16="http://schemas.microsoft.com/office/drawing/2014/main" xmlns="" id="{AEA3510A-895A-418E-9F27-AE7F93945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2290" y="3526525"/>
            <a:ext cx="3698671" cy="236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67037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2B5729-F34B-44AE-A9C5-98E3DB2B8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007" y="702652"/>
            <a:ext cx="7598569" cy="1092200"/>
          </a:xfrm>
        </p:spPr>
        <p:txBody>
          <a:bodyPr>
            <a:normAutofit/>
          </a:bodyPr>
          <a:lstStyle/>
          <a:p>
            <a:r>
              <a:rPr lang="sr-Latn-RS" sz="3000" dirty="0"/>
              <a:t>Hoking i strela vremena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F14D38-6E55-4215-AE51-8735162A0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019" y="2340954"/>
            <a:ext cx="5174209" cy="3394472"/>
          </a:xfrm>
        </p:spPr>
        <p:txBody>
          <a:bodyPr>
            <a:noAutofit/>
          </a:bodyPr>
          <a:lstStyle/>
          <a:p>
            <a:r>
              <a:rPr lang="sr-Latn-RS" sz="1800" dirty="0"/>
              <a:t>Zašto percipiramo sve procese u samo jednom smeru?</a:t>
            </a:r>
          </a:p>
          <a:p>
            <a:r>
              <a:rPr lang="sr-Latn-RS" sz="1800" dirty="0"/>
              <a:t>Hoking među prvima pokazao da to mora biti zbog specifičnih početnih uslova</a:t>
            </a:r>
            <a:r>
              <a:rPr lang="en-US" sz="1800" dirty="0"/>
              <a:t>...</a:t>
            </a:r>
            <a:endParaRPr lang="sr-Latn-RS" sz="1800" dirty="0"/>
          </a:p>
          <a:p>
            <a:r>
              <a:rPr lang="sr-Latn-RS" sz="1800" dirty="0"/>
              <a:t>...odnosno da je to pitanje ekvivalentno pitanju zašto ne zapažamo bele rupe u svemiru?</a:t>
            </a:r>
          </a:p>
          <a:p>
            <a:r>
              <a:rPr lang="sr-Latn-RS" sz="1800" dirty="0"/>
              <a:t>Ovo postavlja ograničenja na gravitacioni Hamiltonijan u budućoj kvantnoj gravitaciji!</a:t>
            </a:r>
          </a:p>
          <a:p>
            <a:r>
              <a:rPr lang="en-US" sz="1800" i="1" dirty="0"/>
              <a:t>Hawking, S. W. &amp; Horowitz, G. (1996) “The gravitational Hamiltonian, action, entropy and surface terms”, Classical and Quantum Gravity vol. </a:t>
            </a:r>
            <a:r>
              <a:rPr lang="en-US" sz="1800" b="1" i="1" dirty="0"/>
              <a:t>13</a:t>
            </a:r>
            <a:r>
              <a:rPr lang="en-US" sz="1800" i="1" dirty="0"/>
              <a:t>,</a:t>
            </a:r>
            <a:r>
              <a:rPr lang="az-Cyrl-AZ" sz="1800" i="1" dirty="0"/>
              <a:t> 1487.</a:t>
            </a:r>
            <a:endParaRPr lang="sr-Latn-RS" sz="1800" dirty="0"/>
          </a:p>
          <a:p>
            <a:endParaRPr lang="en-US" sz="1800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F8125DAD-7206-48DA-975B-22F80E9DF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0829" y="2224203"/>
            <a:ext cx="2874152" cy="3394472"/>
          </a:xfrm>
          <a:prstGeom prst="rect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3549673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94AB83-62BB-419D-A06F-34C997B64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000" dirty="0"/>
              <a:t>Hipoteza o zaštiti hronologije</a:t>
            </a:r>
            <a:r>
              <a:rPr lang="en-US" sz="3000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4DF777-0704-4A78-A7D1-7EC2A4EFA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599" y="2308127"/>
            <a:ext cx="4590264" cy="3300231"/>
          </a:xfrm>
        </p:spPr>
        <p:txBody>
          <a:bodyPr>
            <a:normAutofit/>
          </a:bodyPr>
          <a:lstStyle/>
          <a:p>
            <a:r>
              <a:rPr lang="sr-Latn-RS" sz="1800" dirty="0"/>
              <a:t>CTC </a:t>
            </a:r>
            <a:r>
              <a:rPr lang="sr-Latn-RS" sz="1800" i="1" dirty="0"/>
              <a:t>(Closed Timelike Curves</a:t>
            </a:r>
            <a:r>
              <a:rPr lang="sr-Latn-RS" sz="1800" dirty="0"/>
              <a:t>): veliki problem za klasične teorije gravitacije!</a:t>
            </a:r>
          </a:p>
          <a:p>
            <a:r>
              <a:rPr lang="sr-Latn-RS" sz="1800" dirty="0"/>
              <a:t>Hoking (1992): granični uslovi uslovi moraju da spreče narušenje kauzalnosti.</a:t>
            </a:r>
          </a:p>
          <a:p>
            <a:r>
              <a:rPr lang="en-US" sz="1800" dirty="0"/>
              <a:t>Hawking, S. W. (1992). "Chronology protection conjecture". </a:t>
            </a:r>
            <a:r>
              <a:rPr lang="en-US" sz="1800" i="1" dirty="0"/>
              <a:t>Phys. Rev. D</a:t>
            </a:r>
            <a:r>
              <a:rPr lang="en-US" sz="1800" dirty="0"/>
              <a:t>. </a:t>
            </a:r>
            <a:r>
              <a:rPr lang="en-US" sz="1800" b="1" dirty="0"/>
              <a:t>46</a:t>
            </a:r>
            <a:r>
              <a:rPr lang="en-US" sz="1800" dirty="0"/>
              <a:t>: 603.</a:t>
            </a:r>
            <a:endParaRPr lang="sr-Latn-RS" sz="1800" dirty="0"/>
          </a:p>
          <a:p>
            <a:r>
              <a:rPr lang="sr-Latn-RS" sz="1800" dirty="0"/>
              <a:t>Empirijski test: žurka za vremenske putnike </a:t>
            </a:r>
            <a:r>
              <a:rPr lang="sr-Latn-RS" sz="1800" dirty="0">
                <a:sym typeface="Wingdings" panose="05000000000000000000" pitchFamily="2" charset="2"/>
              </a:rPr>
              <a:t>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1591270-0580-4294-B0E6-7E4DF93B9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523" y="4053084"/>
            <a:ext cx="3833932" cy="25559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82A293-6DAD-4746-A0DB-CB5E0F62F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641" y="2123831"/>
            <a:ext cx="3385696" cy="1772200"/>
          </a:xfrm>
          <a:prstGeom prst="rect">
            <a:avLst/>
          </a:prstGeom>
        </p:spPr>
      </p:pic>
      <p:sp>
        <p:nvSpPr>
          <p:cNvPr id="8" name="Arrow: Bent-Up 7">
            <a:extLst>
              <a:ext uri="{FF2B5EF4-FFF2-40B4-BE49-F238E27FC236}">
                <a16:creationId xmlns:a16="http://schemas.microsoft.com/office/drawing/2014/main" xmlns="" id="{7F37D534-77BE-4E7D-9423-0D78D6BBBEB9}"/>
              </a:ext>
            </a:extLst>
          </p:cNvPr>
          <p:cNvSpPr/>
          <p:nvPr/>
        </p:nvSpPr>
        <p:spPr>
          <a:xfrm rot="5400000">
            <a:off x="3194245" y="4045540"/>
            <a:ext cx="808953" cy="2691433"/>
          </a:xfrm>
          <a:prstGeom prst="bent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xmlns="" val="4075534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F03D2F-3700-4FEF-B055-454106608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i="1" dirty="0"/>
              <a:t>The mean is not the message </a:t>
            </a:r>
            <a:r>
              <a:rPr lang="sr-Latn-RS" dirty="0"/>
              <a:t>(S. Dž. Guld)</a:t>
            </a:r>
            <a:endParaRPr lang="en-US" i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26A9266D-CE45-4B07-84BC-BF330384C6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0414" y="2433405"/>
            <a:ext cx="3657600" cy="2207419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22915BEB-C44F-4EC8-B98E-95013463B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4076" y="1928610"/>
            <a:ext cx="4727151" cy="3079750"/>
          </a:xfrm>
        </p:spPr>
        <p:txBody>
          <a:bodyPr>
            <a:normAutofit/>
          </a:bodyPr>
          <a:lstStyle/>
          <a:p>
            <a:r>
              <a:rPr lang="sr-Latn-RS" sz="1800" dirty="0"/>
              <a:t>Simpsonovci...</a:t>
            </a:r>
          </a:p>
          <a:p>
            <a:r>
              <a:rPr lang="sr-Latn-RS" sz="1800" dirty="0"/>
              <a:t>1963: „Imate još 2 godine...“</a:t>
            </a:r>
            <a:r>
              <a:rPr lang="en-US" sz="1800" dirty="0"/>
              <a:t> (Hoking)</a:t>
            </a:r>
          </a:p>
          <a:p>
            <a:r>
              <a:rPr lang="en-US" sz="1800" dirty="0"/>
              <a:t>1982: </a:t>
            </a:r>
            <a:r>
              <a:rPr lang="sr-Latn-RS" sz="1800" dirty="0"/>
              <a:t>„Imate još </a:t>
            </a:r>
            <a:r>
              <a:rPr lang="en-US" sz="1800" dirty="0"/>
              <a:t>8</a:t>
            </a:r>
            <a:r>
              <a:rPr lang="sr-Latn-RS" sz="1800" dirty="0"/>
              <a:t> </a:t>
            </a:r>
            <a:r>
              <a:rPr lang="en-US" sz="1800" dirty="0" err="1"/>
              <a:t>meseci</a:t>
            </a:r>
            <a:r>
              <a:rPr lang="sr-Latn-RS" sz="1800" dirty="0"/>
              <a:t>...“</a:t>
            </a:r>
            <a:r>
              <a:rPr lang="en-US" sz="1800" dirty="0"/>
              <a:t> (</a:t>
            </a:r>
            <a:r>
              <a:rPr lang="en-US" sz="1800" dirty="0" err="1"/>
              <a:t>Guld</a:t>
            </a:r>
            <a:r>
              <a:rPr lang="en-US" sz="1800" dirty="0"/>
              <a:t>)</a:t>
            </a:r>
            <a:endParaRPr lang="sr-Latn-RS" sz="1800" dirty="0"/>
          </a:p>
          <a:p>
            <a:r>
              <a:rPr lang="sr-Latn-RS" sz="1800" dirty="0"/>
              <a:t>Šta znači bimodalna raspodela?</a:t>
            </a:r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8269CC4-D350-43C9-B1EA-33F24D171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789" y="964528"/>
            <a:ext cx="1726621" cy="1849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05A8962-2965-40B4-8D1F-C780CA178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941" y="4556684"/>
            <a:ext cx="2715469" cy="1524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1FDCC73-E6C4-4E6B-A5EA-E719A37F3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5436" y="4556685"/>
            <a:ext cx="2047146" cy="153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9800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300D9C-39AF-4DD1-9ED2-A7970FA6F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340" y="798139"/>
            <a:ext cx="7598569" cy="1456267"/>
          </a:xfrm>
        </p:spPr>
        <p:txBody>
          <a:bodyPr>
            <a:normAutofit/>
          </a:bodyPr>
          <a:lstStyle/>
          <a:p>
            <a:r>
              <a:rPr lang="sr-Latn-R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ima toga još dosta...	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5DF819-D7B7-422E-A2B6-39D353CE6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sz="1800" dirty="0"/>
              <a:t>Hartl-Hokingova formula u kvantnoj kosmologiji.</a:t>
            </a:r>
          </a:p>
          <a:p>
            <a:r>
              <a:rPr lang="en-US" sz="1800" dirty="0"/>
              <a:t>“No boundary” </a:t>
            </a:r>
            <a:r>
              <a:rPr lang="en-US" sz="1800" dirty="0" err="1"/>
              <a:t>grani</a:t>
            </a:r>
            <a:r>
              <a:rPr lang="sr-Latn-RS" sz="1800" dirty="0"/>
              <a:t>čni uslov.</a:t>
            </a:r>
          </a:p>
          <a:p>
            <a:r>
              <a:rPr lang="sr-Latn-RS" sz="1800" dirty="0"/>
              <a:t>Razvoj putanjskih integrala za kvantnu gravitaciju.</a:t>
            </a:r>
          </a:p>
          <a:p>
            <a:r>
              <a:rPr lang="sr-Latn-RS" sz="1800" dirty="0"/>
              <a:t>Nastanak mini-crnih rupa kroz gradijent pritiska u ranom svemiru.</a:t>
            </a:r>
          </a:p>
          <a:p>
            <a:r>
              <a:rPr lang="sr-Latn-RS" sz="1800" dirty="0"/>
              <a:t>Elaboracija holografskog principa...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1470682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4E90BD1-9BD5-4F4B-94C4-95D01E146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22" y="1071481"/>
            <a:ext cx="7598569" cy="1092200"/>
          </a:xfrm>
        </p:spPr>
        <p:txBody>
          <a:bodyPr>
            <a:normAutofit/>
          </a:bodyPr>
          <a:lstStyle/>
          <a:p>
            <a:r>
              <a:rPr lang="sr-Latn-RS" sz="3000" dirty="0"/>
              <a:t>Hoking kao istoričar nauke</a:t>
            </a:r>
            <a:endParaRPr lang="en-US" sz="3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D8DD76D8-9A4F-49DE-A284-108E6F7CC6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94527" y="2963434"/>
            <a:ext cx="4263647" cy="2958958"/>
          </a:xfrm>
        </p:spPr>
        <p:txBody>
          <a:bodyPr>
            <a:normAutofit/>
          </a:bodyPr>
          <a:lstStyle/>
          <a:p>
            <a:r>
              <a:rPr lang="sr-Latn-RS" sz="1800" dirty="0"/>
              <a:t>Urednik brojnih knjiga sa temama iz istorije nauke.</a:t>
            </a:r>
          </a:p>
          <a:p>
            <a:r>
              <a:rPr lang="sr-Latn-RS" sz="1800" dirty="0"/>
              <a:t>Naročito pokušavao da putem anotiranih antologija zainteresuje savremenog čitaoca za „klasike“.</a:t>
            </a:r>
          </a:p>
          <a:p>
            <a:r>
              <a:rPr lang="sr-Latn-RS" sz="1800" dirty="0"/>
              <a:t>Npr. diskusija Laplasovog determinizma u </a:t>
            </a:r>
            <a:r>
              <a:rPr lang="sr-Latn-RS" sz="1800" i="1" dirty="0"/>
              <a:t>Traité de mécanique céleste </a:t>
            </a:r>
            <a:r>
              <a:rPr lang="sr-Latn-RS" sz="1800" dirty="0"/>
              <a:t>– briljantno!</a:t>
            </a:r>
            <a:endParaRPr lang="en-US" sz="18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4C2EB7B1-A4E9-4283-A179-FE890A2DEC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92707" y="924896"/>
            <a:ext cx="1486377" cy="221126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25AB408-9908-467C-8E5C-04B45BDD8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906" y="3282741"/>
            <a:ext cx="2047803" cy="26610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3F38AF-4570-4120-8705-FB75E53D7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22" y="2476866"/>
            <a:ext cx="2301366" cy="366500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51A7A9-2B4E-48A1-BE52-D2A9B1A9B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2811" y="935608"/>
            <a:ext cx="1390033" cy="21898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610787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26865-1A4E-4437-AE0F-EE0DE0BBC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000" dirty="0"/>
              <a:t>Hoking kao popularizator nauke</a:t>
            </a:r>
            <a:endParaRPr lang="en-US" sz="3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74087A4B-5D6D-41FF-861F-4DC8F1EDED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2371" y="2454231"/>
            <a:ext cx="2174910" cy="3310166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52BF32BC-ED54-4BF7-9B11-A456D04A70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95495" y="2406649"/>
            <a:ext cx="2523527" cy="3405329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D84B1DAC-A6B6-412B-83B9-DFFF1E8CD625}"/>
              </a:ext>
            </a:extLst>
          </p:cNvPr>
          <p:cNvSpPr txBox="1">
            <a:spLocks/>
          </p:cNvSpPr>
          <p:nvPr/>
        </p:nvSpPr>
        <p:spPr>
          <a:xfrm>
            <a:off x="2604501" y="2501813"/>
            <a:ext cx="3575407" cy="32022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sr-Latn-RS" dirty="0"/>
              <a:t>Ovde ne treba puno trošiti reči...</a:t>
            </a:r>
          </a:p>
          <a:p>
            <a:r>
              <a:rPr lang="sr-Latn-RS" i="1" dirty="0"/>
              <a:t>Kratka povest vremena </a:t>
            </a:r>
            <a:r>
              <a:rPr lang="sr-Latn-RS" dirty="0"/>
              <a:t>je po različitim metrikama najuticajnija popularnonaučna knjiga svih vremena.</a:t>
            </a:r>
          </a:p>
          <a:p>
            <a:r>
              <a:rPr lang="sr-Latn-RS" dirty="0"/>
              <a:t>Izdanja u 43 zemlje sveta, ukupno preko 20 miliona prodatih primeraka.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15892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BCF165-3D78-4210-9971-6CFFB39DE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32" y="787332"/>
            <a:ext cx="7598569" cy="1092200"/>
          </a:xfrm>
        </p:spPr>
        <p:txBody>
          <a:bodyPr>
            <a:normAutofit/>
          </a:bodyPr>
          <a:lstStyle/>
          <a:p>
            <a:r>
              <a:rPr lang="sr-Latn-RS" sz="3200" dirty="0"/>
              <a:t>Hoking i deca</a:t>
            </a:r>
            <a:endParaRPr lang="en-US" sz="3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69175F21-C454-4CD3-8A3C-47D2B1F57D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4828" y="2957060"/>
            <a:ext cx="1923554" cy="295510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A7E0BD-F7C8-4352-88D8-1D9154D65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27098" y="3500277"/>
            <a:ext cx="4314050" cy="2309115"/>
          </a:xfrm>
        </p:spPr>
        <p:txBody>
          <a:bodyPr>
            <a:normAutofit/>
          </a:bodyPr>
          <a:lstStyle/>
          <a:p>
            <a:r>
              <a:rPr lang="sr-Latn-RS" sz="1800" dirty="0"/>
              <a:t>Zajedno sa kćerkom Lusi (r. 1970) napisao 4 ilustrovane knjige za decu...</a:t>
            </a:r>
          </a:p>
          <a:p>
            <a:r>
              <a:rPr lang="sr-Latn-RS" sz="1800" dirty="0"/>
              <a:t>...koje sadrže neke očigledne pedagoške momente i „reklamu“ astronomskih sadržaja.</a:t>
            </a:r>
            <a:endParaRPr lang="en-US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EC84994-665F-4ECE-BFD0-41E9F471C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941" y="929884"/>
            <a:ext cx="1717472" cy="24278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D4656AD-8C9B-4FC4-8567-2E805DA0D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093" y="929882"/>
            <a:ext cx="1575848" cy="24278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B9F905-237A-4DB5-A9C3-A27CECDBA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9864" y="3060259"/>
            <a:ext cx="2075900" cy="31891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A353E42-300C-4DAE-85FF-1B2432FB8E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9660" y="1048608"/>
            <a:ext cx="2556307" cy="169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599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911AEA-78CA-426A-80A9-0B6C9A1D9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39" y="874162"/>
            <a:ext cx="7598569" cy="1092200"/>
          </a:xfrm>
        </p:spPr>
        <p:txBody>
          <a:bodyPr>
            <a:normAutofit/>
          </a:bodyPr>
          <a:lstStyle/>
          <a:p>
            <a:r>
              <a:rPr lang="sr-Latn-RS" sz="3200" dirty="0"/>
              <a:t>Uzgred, sa (prvom) suprugom i decom</a:t>
            </a:r>
            <a:endParaRPr lang="en-US" sz="3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53259648-E7D5-4FEE-B37C-172CCD0E0F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86419" y="1966362"/>
            <a:ext cx="5571161" cy="3707229"/>
          </a:xfrm>
        </p:spPr>
      </p:pic>
    </p:spTree>
    <p:extLst>
      <p:ext uri="{BB962C8B-B14F-4D97-AF65-F5344CB8AC3E}">
        <p14:creationId xmlns:p14="http://schemas.microsoft.com/office/powerpoint/2010/main" xmlns="" val="407197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5FD711-80CB-4691-A7DB-964140A97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767" y="1138506"/>
            <a:ext cx="7598569" cy="1092200"/>
          </a:xfrm>
        </p:spPr>
        <p:txBody>
          <a:bodyPr>
            <a:normAutofit/>
          </a:bodyPr>
          <a:lstStyle/>
          <a:p>
            <a:r>
              <a:rPr lang="sr-Latn-RS" sz="3000" dirty="0"/>
              <a:t>Hoking i ljudska prava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59E6A7-658F-4898-9843-BB8332A77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005" y="2109342"/>
            <a:ext cx="6143303" cy="34483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/>
              <a:t>„</a:t>
            </a:r>
            <a:r>
              <a:rPr lang="sr-Latn-RS" sz="1500" dirty="0"/>
              <a:t>Ako ste hendikepirani, to verovatno nije vaša krivica, ali nema mnogo smisla kriviti svet ili očekivati posebno sažaljenje. Ako je neko fizički onesposobljen, nikako ne sme dozvoliti da bude i psihološki onesposobljen</a:t>
            </a:r>
            <a:r>
              <a:rPr lang="en-US" sz="1500" dirty="0"/>
              <a:t>.</a:t>
            </a:r>
            <a:r>
              <a:rPr lang="sr-Latn-RS" sz="1500" dirty="0"/>
              <a:t>.. Utvrdio sam da su ljudi načelno vrlo spremni da pomognu, ali morate ih ohrabriti u uverenju da su njihovi napori vredni time što ćete pružiti svoj apsolutni maksimum u onome što radite</a:t>
            </a:r>
            <a:r>
              <a:rPr lang="en-US" sz="1500" dirty="0"/>
              <a:t>."</a:t>
            </a:r>
          </a:p>
          <a:p>
            <a:pPr marL="0" indent="0">
              <a:buNone/>
            </a:pPr>
            <a:r>
              <a:rPr lang="sr-Latn-RS" sz="1500" i="1" dirty="0"/>
              <a:t>		</a:t>
            </a:r>
            <a:r>
              <a:rPr lang="en-US" sz="1500" i="1" dirty="0"/>
              <a:t>— "</a:t>
            </a:r>
            <a:r>
              <a:rPr lang="en-US" sz="1500" i="1" dirty="0">
                <a:hlinkClick r:id="rId2"/>
              </a:rPr>
              <a:t>Handicapped People and Science</a:t>
            </a:r>
            <a:r>
              <a:rPr lang="en-US" sz="1500" i="1" dirty="0"/>
              <a:t>," Science Digest 92, No. 9, </a:t>
            </a:r>
            <a:r>
              <a:rPr lang="sr-Latn-RS" sz="1500" i="1" dirty="0"/>
              <a:t>			</a:t>
            </a:r>
            <a:r>
              <a:rPr lang="en-US" sz="1500" i="1" dirty="0"/>
              <a:t>September 1984</a:t>
            </a:r>
            <a:endParaRPr lang="sr-Latn-RS" sz="1500" i="1" dirty="0"/>
          </a:p>
          <a:p>
            <a:r>
              <a:rPr lang="sr-Latn-RS" sz="1500" dirty="0"/>
              <a:t>Lekcija koja teško prodire, naročito u zaostalim i                             nehumanim sredinama poput naše...</a:t>
            </a:r>
            <a:endParaRPr lang="en-US" sz="1500" dirty="0"/>
          </a:p>
          <a:p>
            <a:endParaRPr lang="en-US" sz="1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62B633-8A70-4D8A-9F46-CF685691D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071" y="998842"/>
            <a:ext cx="2514721" cy="32140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3E2B685-0B44-4113-A82E-1C6E59B53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069" y="4366460"/>
            <a:ext cx="2011166" cy="15064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5AEF738-8978-4677-8210-45DF94025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1754" y="4366462"/>
            <a:ext cx="2011166" cy="150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4826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AA1C45-6F1C-4170-9E15-335DACB4B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Jo</a:t>
            </a:r>
            <a:r>
              <a:rPr lang="sr-Latn-RS" sz="3000" dirty="0"/>
              <a:t>š nekoliko poučnih citata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68DC70-4D7B-420C-AB5D-75C2C50C6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1" y="2463802"/>
            <a:ext cx="8239232" cy="2736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sz="1800" dirty="0"/>
              <a:t>„Zapazio sam da čak i ljudi koji tvrde da je sve predodređeno i da ne možemo ništa učiniti da promenimo svoju sudbinu, gledaju desno i levo pre nego što pređu ulicu</a:t>
            </a:r>
            <a:r>
              <a:rPr lang="en-US" sz="1800" dirty="0"/>
              <a:t>.</a:t>
            </a:r>
            <a:r>
              <a:rPr lang="sr-Latn-RS" sz="1800" dirty="0"/>
              <a:t>“</a:t>
            </a:r>
            <a:endParaRPr lang="en-US" sz="1800" dirty="0"/>
          </a:p>
          <a:p>
            <a:pPr marL="0" indent="0">
              <a:buNone/>
            </a:pPr>
            <a:r>
              <a:rPr lang="sr-Latn-RS" sz="1800" i="1" dirty="0"/>
              <a:t>			</a:t>
            </a:r>
            <a:r>
              <a:rPr lang="en-US" sz="1800" i="1" dirty="0"/>
              <a:t>— </a:t>
            </a:r>
            <a:r>
              <a:rPr lang="sr-Latn-RS" sz="1800" i="1" dirty="0"/>
              <a:t>Iz </a:t>
            </a:r>
            <a:r>
              <a:rPr lang="en-US" sz="18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Black Holes and Baby Universes and Other Essays</a:t>
            </a:r>
            <a:endParaRPr lang="en-US" sz="1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/>
              <a:t>„</a:t>
            </a:r>
            <a:r>
              <a:rPr lang="sr-Latn-RS" sz="1800" dirty="0"/>
              <a:t>Nemam pojma. Ljudi koji se hvale svojim IQ-om su gubitnici</a:t>
            </a:r>
            <a:r>
              <a:rPr lang="en-US" sz="1800" dirty="0"/>
              <a:t>."</a:t>
            </a:r>
          </a:p>
          <a:p>
            <a:pPr marL="0" indent="0">
              <a:buNone/>
            </a:pPr>
            <a:r>
              <a:rPr lang="sr-Latn-RS" sz="1800" i="1" dirty="0"/>
              <a:t>			</a:t>
            </a:r>
            <a:r>
              <a:rPr lang="en-US" sz="1800" i="1" dirty="0"/>
              <a:t>— </a:t>
            </a:r>
            <a:r>
              <a:rPr lang="en-US" sz="18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The New York Times</a:t>
            </a:r>
            <a:r>
              <a:rPr lang="en-US" sz="1800" i="1" dirty="0"/>
              <a:t>, December 2004</a:t>
            </a:r>
            <a:endParaRPr lang="en-US" sz="1800" dirty="0"/>
          </a:p>
          <a:p>
            <a:pPr marL="0" indent="0">
              <a:buNone/>
            </a:pPr>
            <a:r>
              <a:rPr lang="sr-Latn-RS" sz="1800" dirty="0"/>
              <a:t>„Ograničavati se na zemaljske poslove predstavlja ozbiljno sputavanje ljudskog duha.“</a:t>
            </a:r>
          </a:p>
          <a:p>
            <a:pPr marL="0" indent="0">
              <a:buNone/>
            </a:pPr>
            <a:r>
              <a:rPr lang="sr-Latn-RS" sz="1800" dirty="0"/>
              <a:t>			</a:t>
            </a:r>
            <a:r>
              <a:rPr lang="en-US" sz="1800" i="1" dirty="0"/>
              <a:t> — </a:t>
            </a:r>
            <a:r>
              <a:rPr lang="sr-Latn-RS" sz="1800" i="1" dirty="0"/>
              <a:t>Iz </a:t>
            </a:r>
            <a:r>
              <a:rPr lang="en-US" sz="18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The Nature of Space and Time</a:t>
            </a:r>
          </a:p>
        </p:txBody>
      </p:sp>
    </p:spTree>
    <p:extLst>
      <p:ext uri="{BB962C8B-B14F-4D97-AF65-F5344CB8AC3E}">
        <p14:creationId xmlns:p14="http://schemas.microsoft.com/office/powerpoint/2010/main" xmlns="" val="2956949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5BD904-ABFB-41D1-A86C-7054859E6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97273"/>
            <a:ext cx="7598569" cy="1092200"/>
          </a:xfrm>
        </p:spPr>
        <p:txBody>
          <a:bodyPr>
            <a:normAutofit/>
          </a:bodyPr>
          <a:lstStyle/>
          <a:p>
            <a:r>
              <a:rPr lang="sr-Latn-RS" sz="3000" dirty="0"/>
              <a:t>Hoking kao javni intelektualac</a:t>
            </a:r>
            <a:endParaRPr lang="en-US" sz="3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3CA1F8C-012D-43CB-A018-C5D2A3AE8F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636" y="1725868"/>
            <a:ext cx="4332878" cy="4401556"/>
          </a:xfrm>
        </p:spPr>
        <p:txBody>
          <a:bodyPr>
            <a:normAutofit/>
          </a:bodyPr>
          <a:lstStyle/>
          <a:p>
            <a:r>
              <a:rPr lang="sr-Latn-RS" sz="1800" dirty="0"/>
              <a:t>Tekovine Prosvetiteljstva – racionalna i kritička analiza.</a:t>
            </a:r>
          </a:p>
          <a:p>
            <a:r>
              <a:rPr lang="sr-Latn-RS" sz="1800" dirty="0"/>
              <a:t>Hoking se suprotstavljao „idejama“ da su samo tzv. humanistički intelektualci pozvani da govore o ključnim društvenim pitanjima. </a:t>
            </a:r>
          </a:p>
          <a:p>
            <a:r>
              <a:rPr lang="sr-Latn-RS" sz="1800" dirty="0"/>
              <a:t>Zalagao se </a:t>
            </a:r>
          </a:p>
          <a:p>
            <a:pPr lvl="1"/>
            <a:r>
              <a:rPr lang="sr-Latn-RS" sz="1800" dirty="0"/>
              <a:t>Za ekološku odgovornost.</a:t>
            </a:r>
          </a:p>
          <a:p>
            <a:pPr lvl="1"/>
            <a:r>
              <a:rPr lang="sr-Latn-RS" sz="1800" dirty="0"/>
              <a:t>Za razoružanje.</a:t>
            </a:r>
          </a:p>
          <a:p>
            <a:pPr lvl="1"/>
            <a:r>
              <a:rPr lang="sr-Latn-RS" sz="1800" dirty="0"/>
              <a:t>Protiv nezavisnosti Škotske.</a:t>
            </a:r>
          </a:p>
          <a:p>
            <a:pPr lvl="1"/>
            <a:r>
              <a:rPr lang="sr-Latn-RS" sz="1800" dirty="0"/>
              <a:t>Protiv Brexita.</a:t>
            </a:r>
          </a:p>
          <a:p>
            <a:pPr lvl="1"/>
            <a:r>
              <a:rPr lang="sr-Latn-RS" sz="1800" dirty="0"/>
              <a:t>Za svest o rizicima koji proističu iz AI.</a:t>
            </a:r>
            <a:endParaRPr lang="en-US" sz="1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4191F5A2-2E51-499A-9FD8-578DD518F2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56514" y="2133289"/>
            <a:ext cx="4332878" cy="3253054"/>
          </a:xfrm>
        </p:spPr>
      </p:pic>
    </p:spTree>
    <p:extLst>
      <p:ext uri="{BB962C8B-B14F-4D97-AF65-F5344CB8AC3E}">
        <p14:creationId xmlns:p14="http://schemas.microsoft.com/office/powerpoint/2010/main" xmlns="" val="2631488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63EF95-863C-4089-9BBD-B5325F067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7" y="545159"/>
            <a:ext cx="7511961" cy="1092200"/>
          </a:xfrm>
        </p:spPr>
        <p:txBody>
          <a:bodyPr>
            <a:normAutofit/>
          </a:bodyPr>
          <a:lstStyle/>
          <a:p>
            <a:r>
              <a:rPr lang="en-US" sz="3000" dirty="0"/>
              <a:t>Hoking u </a:t>
            </a:r>
            <a:r>
              <a:rPr lang="en-US" sz="3000" dirty="0" err="1"/>
              <a:t>kini</a:t>
            </a:r>
            <a:r>
              <a:rPr lang="en-US" sz="3000" dirty="0"/>
              <a:t>, </a:t>
            </a:r>
            <a:r>
              <a:rPr lang="en-US" sz="3000" dirty="0" err="1"/>
              <a:t>deng</a:t>
            </a:r>
            <a:r>
              <a:rPr lang="en-US" sz="3000" dirty="0"/>
              <a:t> </a:t>
            </a:r>
            <a:r>
              <a:rPr lang="en-US" sz="3000" dirty="0" err="1"/>
              <a:t>mla</a:t>
            </a:r>
            <a:r>
              <a:rPr lang="sr-Latn-RS" sz="3000" dirty="0"/>
              <a:t>đi</a:t>
            </a:r>
            <a:endParaRPr lang="en-US" sz="3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A2E09E-01E5-468F-A0C4-215F16BA6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7537" y="1989691"/>
            <a:ext cx="8182469" cy="1539482"/>
          </a:xfrm>
        </p:spPr>
        <p:txBody>
          <a:bodyPr>
            <a:normAutofit/>
          </a:bodyPr>
          <a:lstStyle/>
          <a:p>
            <a:r>
              <a:rPr lang="sr-Latn-RS" sz="1800" dirty="0"/>
              <a:t>Pijetet koji je Hokingu ukazivan u Kini, gotovo bez presedana.</a:t>
            </a:r>
          </a:p>
          <a:p>
            <a:r>
              <a:rPr lang="sr-Latn-RS" sz="1800" dirty="0"/>
              <a:t>Deng Pufang (r. 1944), stariji sin Deng Hsijao Pinga.</a:t>
            </a:r>
          </a:p>
          <a:p>
            <a:r>
              <a:rPr lang="sr-Latn-RS" sz="1800" dirty="0"/>
              <a:t>1968: kao student fizike, bačen kroz prozor Pekinškog univerziteta</a:t>
            </a:r>
            <a:r>
              <a:rPr lang="en-US" sz="1800" dirty="0"/>
              <a:t>...</a:t>
            </a:r>
            <a:endParaRPr lang="sr-Latn-RS" sz="1800" dirty="0"/>
          </a:p>
          <a:p>
            <a:r>
              <a:rPr lang="sr-Latn-RS" sz="1800" dirty="0"/>
              <a:t>Osnovao prvu nevladinu organizaciju u Kini, jedan od najuglednijih svetskih aktivista</a:t>
            </a:r>
            <a:endParaRPr lang="en-US" sz="1800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1C28B199-27EB-48E3-BC92-BF044926BB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91832" y="3765790"/>
            <a:ext cx="4171250" cy="2178319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CB911C9-DF8B-47A6-A89E-67B28E34C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02" y="3765790"/>
            <a:ext cx="3132503" cy="221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5953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8DA9F0-60C8-44B7-AB3D-5344CCBC3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err="1"/>
              <a:t>Umesto</a:t>
            </a:r>
            <a:r>
              <a:rPr lang="en-US" sz="3000" dirty="0"/>
              <a:t> </a:t>
            </a:r>
            <a:r>
              <a:rPr lang="en-US" sz="3000" dirty="0" err="1"/>
              <a:t>zaklju</a:t>
            </a:r>
            <a:r>
              <a:rPr lang="sr-Latn-RS" sz="3000" dirty="0"/>
              <a:t>čka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1EBA81-9BFE-43BE-A81C-3F721B9BD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046" y="1978880"/>
            <a:ext cx="5503736" cy="3651661"/>
          </a:xfrm>
        </p:spPr>
        <p:txBody>
          <a:bodyPr>
            <a:normAutofit/>
          </a:bodyPr>
          <a:lstStyle/>
          <a:p>
            <a:r>
              <a:rPr lang="sr-Latn-RS" sz="1800" dirty="0"/>
              <a:t>Još će dosta vremena proteći pre nego što se značaj Hokingovih rezultata u potpunosti sagleda... </a:t>
            </a:r>
          </a:p>
          <a:p>
            <a:r>
              <a:rPr lang="sr-Latn-RS" sz="1800" dirty="0"/>
              <a:t>...pošto je u gotovo svim problemima kojima se bavio bio je prilično ispred svog (i našeg) vremena.</a:t>
            </a:r>
          </a:p>
          <a:p>
            <a:r>
              <a:rPr lang="sr-Latn-RS" sz="1800" dirty="0"/>
              <a:t>Motivacija za svakog ko se bavi prirodnim, pa i svim drugim naukama. </a:t>
            </a:r>
          </a:p>
          <a:p>
            <a:r>
              <a:rPr lang="sr-Latn-RS" sz="1800" dirty="0"/>
              <a:t>Razvijajmo kreativni potencijal svih nas, pa i naših sugrađana sa invaliditetom!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BABC5E-EA18-45E0-A6C9-B2B7D7DA9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240" y="1899220"/>
            <a:ext cx="2993714" cy="381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6737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9BA906FE-B459-48C2-B648-34610FC6A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781" y="522350"/>
            <a:ext cx="8547456" cy="1092200"/>
          </a:xfrm>
        </p:spPr>
        <p:txBody>
          <a:bodyPr/>
          <a:lstStyle/>
          <a:p>
            <a:r>
              <a:rPr lang="sr-Latn-RS" dirty="0"/>
              <a:t>„Ako mi ne date najvišu ocenu, ostaću ovde...“ (1962)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039DE72C-69D3-422F-BE48-F51E42DC6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6693" y="2159502"/>
            <a:ext cx="6310614" cy="3549721"/>
          </a:xfrm>
          <a:ln w="190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538017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xmlns="" id="{A37FAA96-5179-477E-BC60-D3632A98FC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774763"/>
            <a:ext cx="6172200" cy="857250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Hvala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</a:t>
            </a:r>
            <a:r>
              <a:rPr lang="sl-SI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žnji!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xmlns="" id="{D522BE55-7F2F-448D-A3A4-BF03138666B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440656" y="5575954"/>
            <a:ext cx="6263879" cy="571500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sl-SI" altLang="en-US" sz="2700" b="1" dirty="0">
                <a:solidFill>
                  <a:srgbClr val="FF9933"/>
                </a:solidFill>
              </a:rPr>
              <a:t>PITANJA? SUGESTIJE? KOMENTARI?</a:t>
            </a:r>
            <a:endParaRPr lang="en-US" altLang="en-US" sz="2700" b="1" dirty="0">
              <a:solidFill>
                <a:srgbClr val="FF9933"/>
              </a:solidFill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xmlns="" id="{56372EFC-3C33-4333-B271-D61C758AD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335" y="2249348"/>
            <a:ext cx="5843330" cy="2571065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318558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CB095-AF4E-4E6E-BE54-AA53F5FFE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Uticaj mentora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9451EF-5283-4A5C-9659-FBD21EC10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119" y="2463801"/>
            <a:ext cx="6265878" cy="2736850"/>
          </a:xfrm>
        </p:spPr>
        <p:txBody>
          <a:bodyPr>
            <a:normAutofit/>
          </a:bodyPr>
          <a:lstStyle/>
          <a:p>
            <a:r>
              <a:rPr lang="sr-Latn-RS" sz="1800" dirty="0"/>
              <a:t>Dvojica ljudi koji su najviše uticali na Hokinga:</a:t>
            </a:r>
          </a:p>
          <a:p>
            <a:r>
              <a:rPr lang="sr-Latn-RS" sz="1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Denis Šama</a:t>
            </a:r>
            <a:r>
              <a:rPr lang="sr-Latn-RS" sz="1800" dirty="0"/>
              <a:t>: jedan od najvećih pedagoga u istoriji astronomskih nauka.</a:t>
            </a:r>
          </a:p>
          <a:p>
            <a:pPr lvl="1"/>
            <a:r>
              <a:rPr lang="sr-Latn-RS" sz="1650" dirty="0"/>
              <a:t>„Mnoštvo“ kosmoloških modela – začetak Hokingove kasnije radne filozofije.</a:t>
            </a:r>
          </a:p>
          <a:p>
            <a:r>
              <a:rPr lang="sr-Latn-RS" sz="1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Ser Rodžer Penrouz</a:t>
            </a:r>
            <a:r>
              <a:rPr lang="sr-Latn-RS" sz="1800" dirty="0"/>
              <a:t>: matematičar, fizičar, filozof, polihistor...</a:t>
            </a:r>
          </a:p>
          <a:p>
            <a:pPr lvl="1"/>
            <a:r>
              <a:rPr lang="sr-Latn-RS" sz="1650" dirty="0"/>
              <a:t>Razvoj matematičkih (pre svega topoloških i drugih </a:t>
            </a:r>
            <a:r>
              <a:rPr lang="sr-Latn-RS" sz="1650" b="1" dirty="0"/>
              <a:t>globalnih</a:t>
            </a:r>
            <a:r>
              <a:rPr lang="sr-Latn-RS" sz="1650" dirty="0"/>
              <a:t>)</a:t>
            </a:r>
            <a:r>
              <a:rPr lang="sr-Latn-RS" sz="1650" b="1" dirty="0"/>
              <a:t> </a:t>
            </a:r>
            <a:r>
              <a:rPr lang="sr-Latn-RS" sz="1650" dirty="0"/>
              <a:t>metoda.</a:t>
            </a:r>
            <a:endParaRPr lang="en-US" sz="16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714EBA7-1A60-4AD9-8FAA-71B37BFBE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465" y="1024827"/>
            <a:ext cx="2244416" cy="2480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05BDAC3-CA15-4A5B-B80F-D848EB5AF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508" y="3609877"/>
            <a:ext cx="2105373" cy="282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2947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C7A5EB-8A2E-4F6F-8E86-DE1F0B62D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340" y="838392"/>
            <a:ext cx="5240714" cy="1092200"/>
          </a:xfrm>
        </p:spPr>
        <p:txBody>
          <a:bodyPr/>
          <a:lstStyle/>
          <a:p>
            <a:r>
              <a:rPr lang="sr-Latn-RS" dirty="0"/>
              <a:t>Hoking i klasična gravitacija/kosmologija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CD5CDC-5A2E-49AC-8696-AD124D041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1" y="2090851"/>
            <a:ext cx="5311415" cy="3980011"/>
          </a:xfrm>
        </p:spPr>
        <p:txBody>
          <a:bodyPr>
            <a:normAutofit/>
          </a:bodyPr>
          <a:lstStyle/>
          <a:p>
            <a:r>
              <a:rPr lang="sr-Latn-RS" sz="2000" dirty="0"/>
              <a:t>„Velika kontroverza“ u kosmologiji (1948-1965).</a:t>
            </a:r>
          </a:p>
          <a:p>
            <a:r>
              <a:rPr lang="sr-Latn-RS" sz="2000" dirty="0"/>
              <a:t>1963: otkriće kvazara</a:t>
            </a:r>
          </a:p>
          <a:p>
            <a:r>
              <a:rPr lang="sr-Latn-RS" sz="2000" dirty="0"/>
              <a:t>1965: CMB</a:t>
            </a:r>
          </a:p>
          <a:p>
            <a:r>
              <a:rPr lang="sr-Latn-RS" sz="2000" dirty="0"/>
              <a:t>Hoking – poslednja generacija kosmologa pod velikim uticajem Večnog stanja</a:t>
            </a:r>
          </a:p>
          <a:p>
            <a:r>
              <a:rPr lang="sr-Latn-RS" sz="2000" dirty="0"/>
              <a:t>1965: Hokingova disertacija </a:t>
            </a:r>
            <a:r>
              <a:rPr lang="sr-Latn-RS" sz="2000" i="1" dirty="0"/>
              <a:t>Properties of expanding universes</a:t>
            </a:r>
          </a:p>
          <a:p>
            <a:r>
              <a:rPr lang="sr-Latn-RS" sz="2000" dirty="0"/>
              <a:t>Sadrži interesantne naznake kasnijih interesovanja...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E4719A9-3974-43B8-8ACF-7D0BE0ECD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024" y="1818130"/>
            <a:ext cx="3074738" cy="2044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E786BE-9A8E-4AED-AED4-7D6FFA763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024" y="4016042"/>
            <a:ext cx="3074738" cy="189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5664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9B6FFA-90E0-40FB-9214-F1D5FF57F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Teoreme o singularnostima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A5DE189-43ED-40C9-A57B-13D2F7453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6038" y="2215296"/>
            <a:ext cx="3372074" cy="3596668"/>
          </a:xfrm>
        </p:spPr>
        <p:txBody>
          <a:bodyPr>
            <a:normAutofit/>
          </a:bodyPr>
          <a:lstStyle/>
          <a:p>
            <a:r>
              <a:rPr lang="sr-Latn-RS" sz="1800" dirty="0"/>
              <a:t>„Spoj nespojivog“: apstraktnog topološkog formalizma i fizičke mašte/intuicije.</a:t>
            </a:r>
          </a:p>
          <a:p>
            <a:r>
              <a:rPr lang="sr-Latn-RS" sz="1800" dirty="0"/>
              <a:t>Najvažniji rezultat u klasičnoj gravitaciji od Ajnštajna do danas. </a:t>
            </a:r>
          </a:p>
          <a:p>
            <a:r>
              <a:rPr lang="sr-Latn-RS" sz="1800" dirty="0"/>
              <a:t>Epistemološka konfuzija oko toga šta je „teorema“. </a:t>
            </a:r>
          </a:p>
          <a:p>
            <a:r>
              <a:rPr lang="sr-Latn-RS" sz="1800" dirty="0"/>
              <a:t>Za razliku od Penrouza, Hoking nikad nije insistirao na deduktivnom pristupu...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942B65-B1A3-4DFC-A313-D2AC3F585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86" y="2393382"/>
            <a:ext cx="2165152" cy="32404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6411AEF-DB17-4EE0-8782-5A865F862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112" y="2515813"/>
            <a:ext cx="3304814" cy="284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9326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74650" y="828892"/>
            <a:ext cx="7877497" cy="984519"/>
          </a:xfrm>
        </p:spPr>
        <p:txBody>
          <a:bodyPr>
            <a:normAutofit/>
          </a:bodyPr>
          <a:lstStyle/>
          <a:p>
            <a:r>
              <a:rPr lang="sr-Latn-RS" altLang="sr-Latn-RS" dirty="0"/>
              <a:t>Misterija 1916-1967: šta </a:t>
            </a:r>
            <a:r>
              <a:rPr lang="en-US" altLang="sr-Latn-RS" dirty="0" err="1"/>
              <a:t>klasi</a:t>
            </a:r>
            <a:r>
              <a:rPr lang="sr-Latn-RS" altLang="sr-Latn-RS" dirty="0"/>
              <a:t>čno Švarcšildovo rešenje </a:t>
            </a:r>
            <a:r>
              <a:rPr lang="sr-Latn-RS" altLang="sr-Latn-R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znači</a:t>
            </a:r>
            <a:r>
              <a:rPr lang="sr-Latn-RS" altLang="sr-Latn-RS" dirty="0"/>
              <a:t>?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411" y="2050753"/>
            <a:ext cx="7012112" cy="3394472"/>
          </a:xfrm>
        </p:spPr>
        <p:txBody>
          <a:bodyPr/>
          <a:lstStyle/>
          <a:p>
            <a:r>
              <a:rPr lang="en-US" altLang="sr-Latn-RS" sz="1800" dirty="0" err="1"/>
              <a:t>Skoro</a:t>
            </a:r>
            <a:r>
              <a:rPr lang="en-US" altLang="sr-Latn-RS" sz="1800" dirty="0"/>
              <a:t> </a:t>
            </a:r>
            <a:r>
              <a:rPr lang="en-US" altLang="sr-Latn-RS" sz="1800" dirty="0" err="1"/>
              <a:t>pola</a:t>
            </a:r>
            <a:r>
              <a:rPr lang="en-US" altLang="sr-Latn-RS" sz="1800" dirty="0"/>
              <a:t> </a:t>
            </a:r>
            <a:r>
              <a:rPr lang="en-US" altLang="sr-Latn-RS" sz="1800" dirty="0" err="1"/>
              <a:t>veka</a:t>
            </a:r>
            <a:r>
              <a:rPr lang="en-US" altLang="sr-Latn-RS" sz="1800" dirty="0"/>
              <a:t> </a:t>
            </a:r>
            <a:r>
              <a:rPr lang="en-US" altLang="sr-Latn-RS" sz="1800" dirty="0" err="1"/>
              <a:t>nakon</a:t>
            </a:r>
            <a:r>
              <a:rPr lang="en-US" altLang="sr-Latn-RS" sz="1800" dirty="0"/>
              <a:t> </a:t>
            </a:r>
            <a:r>
              <a:rPr lang="sr-Latn-RS" altLang="sr-Latn-RS" sz="1800" dirty="0"/>
              <a:t>Švarcšilda</a:t>
            </a:r>
            <a:r>
              <a:rPr lang="en-US" altLang="sr-Latn-RS" sz="1800" dirty="0"/>
              <a:t> – </a:t>
            </a:r>
            <a:r>
              <a:rPr lang="en-US" altLang="sr-Latn-RS" sz="1800" dirty="0" err="1"/>
              <a:t>beskona</a:t>
            </a:r>
            <a:r>
              <a:rPr lang="sr-Latn-RS" altLang="sr-Latn-RS" sz="1800" dirty="0"/>
              <a:t>čne debate...</a:t>
            </a:r>
            <a:endParaRPr lang="en-US" altLang="sr-Latn-RS" sz="1800" dirty="0"/>
          </a:p>
          <a:p>
            <a:r>
              <a:rPr lang="en-US" altLang="sr-Latn-RS" sz="1800" dirty="0" err="1"/>
              <a:t>Metrika</a:t>
            </a:r>
            <a:r>
              <a:rPr lang="en-US" altLang="sr-Latn-RS" sz="1800" dirty="0"/>
              <a:t> </a:t>
            </a:r>
            <a:endParaRPr lang="sr-Latn-RS" altLang="sr-Latn-RS" sz="1800" dirty="0"/>
          </a:p>
          <a:p>
            <a:endParaRPr lang="sr-Latn-RS" altLang="sr-Latn-RS" sz="1800" dirty="0"/>
          </a:p>
          <a:p>
            <a:pPr marL="0" indent="0">
              <a:buNone/>
            </a:pPr>
            <a:endParaRPr lang="sr-Latn-RS" altLang="sr-Latn-RS" sz="1800" dirty="0"/>
          </a:p>
          <a:p>
            <a:pPr marL="0" indent="0">
              <a:buNone/>
            </a:pPr>
            <a:endParaRPr lang="sr-Latn-RS" altLang="sr-Latn-RS" sz="1800" dirty="0"/>
          </a:p>
          <a:p>
            <a:pPr marL="0" indent="0">
              <a:buNone/>
            </a:pPr>
            <a:endParaRPr lang="en-US" altLang="sr-Latn-RS" sz="1800" dirty="0"/>
          </a:p>
          <a:p>
            <a:r>
              <a:rPr lang="sl-SI" sz="1800" dirty="0"/>
              <a:t>nije matematički </a:t>
            </a:r>
            <a:r>
              <a:rPr lang="en-US" sz="1800" dirty="0"/>
              <a:t>dobro </a:t>
            </a:r>
            <a:r>
              <a:rPr lang="sl-SI" sz="1800" dirty="0"/>
              <a:t>definisana za:</a:t>
            </a:r>
            <a:r>
              <a:rPr lang="sr-Latn-RS" altLang="sr-Latn-RS" sz="1800" dirty="0"/>
              <a:t> </a:t>
            </a:r>
          </a:p>
          <a:p>
            <a:pPr marL="0" indent="0">
              <a:buNone/>
            </a:pPr>
            <a:endParaRPr lang="sr-Latn-RS" altLang="sr-Latn-RS" sz="1800" dirty="0"/>
          </a:p>
          <a:p>
            <a:pPr marL="0" indent="0">
              <a:buNone/>
            </a:pPr>
            <a:r>
              <a:rPr lang="sr-Latn-RS" altLang="sr-Latn-RS" sz="1800" dirty="0"/>
              <a:t>                                   odnosno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A03A123F-380C-4CAE-BABD-12367D1720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728666479"/>
              </p:ext>
            </p:extLst>
          </p:nvPr>
        </p:nvGraphicFramePr>
        <p:xfrm>
          <a:off x="2883114" y="5110848"/>
          <a:ext cx="565488" cy="292842"/>
        </p:xfrm>
        <a:graphic>
          <a:graphicData uri="http://schemas.openxmlformats.org/presentationml/2006/ole">
            <p:oleObj spid="_x0000_s1179" name="Equation" r:id="rId3" imgW="342720" imgH="177480" progId="">
              <p:embed/>
            </p:oleObj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0C3BAEF9-4B70-4944-BF82-A224B11DB1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226602049"/>
              </p:ext>
            </p:extLst>
          </p:nvPr>
        </p:nvGraphicFramePr>
        <p:xfrm>
          <a:off x="4766094" y="4917398"/>
          <a:ext cx="1487090" cy="648890"/>
        </p:xfrm>
        <a:graphic>
          <a:graphicData uri="http://schemas.openxmlformats.org/presentationml/2006/ole">
            <p:oleObj spid="_x0000_s1180" name="Equation" r:id="rId4" imgW="901440" imgH="393480" progId="">
              <p:embed/>
            </p:oleObj>
          </a:graphicData>
        </a:graphic>
      </p:graphicFrame>
      <p:sp>
        <p:nvSpPr>
          <p:cNvPr id="6" name="Oval Callout 13">
            <a:extLst>
              <a:ext uri="{FF2B5EF4-FFF2-40B4-BE49-F238E27FC236}">
                <a16:creationId xmlns:a16="http://schemas.microsoft.com/office/drawing/2014/main" xmlns="" id="{9B9BD56F-4715-48E3-9C2D-4FCEE6DED812}"/>
              </a:ext>
            </a:extLst>
          </p:cNvPr>
          <p:cNvSpPr/>
          <p:nvPr/>
        </p:nvSpPr>
        <p:spPr>
          <a:xfrm>
            <a:off x="6268697" y="4467439"/>
            <a:ext cx="1566174" cy="594066"/>
          </a:xfrm>
          <a:prstGeom prst="wedgeEllipseCallout">
            <a:avLst>
              <a:gd name="adj1" fmla="val -41664"/>
              <a:gd name="adj2" fmla="val 80432"/>
            </a:avLst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350" b="1" dirty="0">
                <a:solidFill>
                  <a:srgbClr val="FFFF00"/>
                </a:solidFill>
              </a:rPr>
              <a:t>horizont </a:t>
            </a:r>
            <a:r>
              <a:rPr lang="sl-SI" sz="1350" b="1" dirty="0" err="1">
                <a:solidFill>
                  <a:srgbClr val="FFFF00"/>
                </a:solidFill>
              </a:rPr>
              <a:t>događaja</a:t>
            </a:r>
            <a:endParaRPr lang="en-US" sz="1350" b="1" dirty="0">
              <a:solidFill>
                <a:srgbClr val="FFFF00"/>
              </a:solidFill>
            </a:endParaRPr>
          </a:p>
        </p:txBody>
      </p:sp>
      <p:sp>
        <p:nvSpPr>
          <p:cNvPr id="7" name="Oval Callout 14">
            <a:extLst>
              <a:ext uri="{FF2B5EF4-FFF2-40B4-BE49-F238E27FC236}">
                <a16:creationId xmlns:a16="http://schemas.microsoft.com/office/drawing/2014/main" xmlns="" id="{93EF76FA-893B-445E-A91C-ACC3D2295A31}"/>
              </a:ext>
            </a:extLst>
          </p:cNvPr>
          <p:cNvSpPr/>
          <p:nvPr/>
        </p:nvSpPr>
        <p:spPr>
          <a:xfrm rot="10800000" flipH="1" flipV="1">
            <a:off x="1363308" y="5445225"/>
            <a:ext cx="1458162" cy="486054"/>
          </a:xfrm>
          <a:prstGeom prst="wedgeEllipseCallout">
            <a:avLst>
              <a:gd name="adj1" fmla="val 47833"/>
              <a:gd name="adj2" fmla="val -85321"/>
            </a:avLst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rtlCol="0" anchor="ctr"/>
          <a:lstStyle/>
          <a:p>
            <a:pPr algn="ctr"/>
            <a:r>
              <a:rPr lang="en-US" sz="1350" b="1" dirty="0">
                <a:solidFill>
                  <a:srgbClr val="FFFF00"/>
                </a:solidFill>
              </a:rPr>
              <a:t>s</a:t>
            </a:r>
            <a:r>
              <a:rPr lang="sl-SI" sz="1350" b="1" dirty="0">
                <a:solidFill>
                  <a:srgbClr val="FFFF00"/>
                </a:solidFill>
              </a:rPr>
              <a:t>ingularnost</a:t>
            </a:r>
            <a:r>
              <a:rPr lang="en-US" sz="1350" b="1" dirty="0">
                <a:solidFill>
                  <a:srgbClr val="FFFF00"/>
                </a:solidFill>
              </a:rPr>
              <a:t>!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2EDCE2AE-853D-4D94-A611-3A67E39191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584020036"/>
              </p:ext>
            </p:extLst>
          </p:nvPr>
        </p:nvGraphicFramePr>
        <p:xfrm>
          <a:off x="2283385" y="3180814"/>
          <a:ext cx="5780565" cy="959931"/>
        </p:xfrm>
        <a:graphic>
          <a:graphicData uri="http://schemas.openxmlformats.org/presentationml/2006/ole">
            <p:oleObj spid="_x0000_s1181" name="Equation" r:id="rId5" imgW="3670200" imgH="609480" progId="">
              <p:embed/>
            </p:oleObj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637D9C-CEAE-4653-BEC0-4A4520BDCB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958" y="3966085"/>
            <a:ext cx="1502183" cy="10027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78A9B57-097C-4CBB-82D9-6235597B77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821" y="2140106"/>
            <a:ext cx="1218458" cy="170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5862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8BFA35-4370-44B3-8429-3EE4F2B7E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099" y="856992"/>
            <a:ext cx="7664522" cy="1113740"/>
          </a:xfrm>
        </p:spPr>
        <p:txBody>
          <a:bodyPr>
            <a:normAutofit/>
          </a:bodyPr>
          <a:lstStyle/>
          <a:p>
            <a:r>
              <a:rPr lang="sr-Latn-RS" sz="3000" dirty="0"/>
              <a:t>Šta se dešava ukoliko sistem fermiona nije u stanju da se stabilizuje pritiskom?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471E6F-DAD0-4144-BF4D-0AC2C8650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1" y="2463801"/>
            <a:ext cx="7598569" cy="3442630"/>
          </a:xfrm>
        </p:spPr>
        <p:txBody>
          <a:bodyPr>
            <a:normAutofit/>
          </a:bodyPr>
          <a:lstStyle/>
          <a:p>
            <a:r>
              <a:rPr lang="sr-Latn-RS" sz="2100" dirty="0"/>
              <a:t>Čandrašekar, Openhajmer i ostali...</a:t>
            </a:r>
          </a:p>
          <a:p>
            <a:endParaRPr lang="sr-Latn-RS" sz="2100" dirty="0"/>
          </a:p>
          <a:p>
            <a:endParaRPr lang="sr-Latn-RS" sz="2100" dirty="0"/>
          </a:p>
          <a:p>
            <a:endParaRPr lang="sr-Latn-RS" sz="2100" dirty="0"/>
          </a:p>
          <a:p>
            <a:endParaRPr lang="sr-Latn-RS" sz="2100" dirty="0"/>
          </a:p>
          <a:p>
            <a:endParaRPr lang="sr-Latn-RS" sz="2100" dirty="0"/>
          </a:p>
          <a:p>
            <a:endParaRPr lang="sr-Latn-RS" sz="2100" dirty="0"/>
          </a:p>
          <a:p>
            <a:r>
              <a:rPr lang="sr-Latn-RS" sz="2100" dirty="0"/>
              <a:t>Pulsar PSR J0348+0432: beli patuljak + neutronska zvezda</a:t>
            </a:r>
            <a:endParaRPr lang="en-US" sz="2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D3EBB0-4972-47E4-B9F7-981FC4164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1081" y="3032336"/>
            <a:ext cx="3707664" cy="2317290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1A2031A8-8D3C-4515-B34F-7F31858840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937531465"/>
              </p:ext>
            </p:extLst>
          </p:nvPr>
        </p:nvGraphicFramePr>
        <p:xfrm>
          <a:off x="6406805" y="3859332"/>
          <a:ext cx="2510898" cy="428625"/>
        </p:xfrm>
        <a:graphic>
          <a:graphicData uri="http://schemas.openxmlformats.org/presentationml/2006/ole">
            <p:oleObj spid="_x0000_s2100" name="Equation" r:id="rId4" imgW="1447560" imgH="228600" progId="">
              <p:embed/>
            </p:oleObj>
          </a:graphicData>
        </a:graphic>
      </p:graphicFrame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595919D2-BDF1-4835-A3CA-C6BA897DE056}"/>
              </a:ext>
            </a:extLst>
          </p:cNvPr>
          <p:cNvSpPr/>
          <p:nvPr/>
        </p:nvSpPr>
        <p:spPr>
          <a:xfrm>
            <a:off x="4922643" y="3976668"/>
            <a:ext cx="1358757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xmlns="" val="407482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vortex dir="r"/>
      </p:transition>
    </mc:Choice>
    <mc:Fallback>
      <p:transition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15142</TotalTime>
  <Words>1855</Words>
  <Application>Microsoft Office PowerPoint</Application>
  <PresentationFormat>On-screen Show (4:3)</PresentationFormat>
  <Paragraphs>204</Paragraphs>
  <Slides>40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Celestial</vt:lpstr>
      <vt:lpstr>Equation</vt:lpstr>
      <vt:lpstr>Kratka povest stivena hokinga (1942-2018)</vt:lpstr>
      <vt:lpstr>Suviše smo blizu...</vt:lpstr>
      <vt:lpstr>The mean is not the message (S. Dž. Guld)</vt:lpstr>
      <vt:lpstr>„Ako mi ne date najvišu ocenu, ostaću ovde...“ (1962)</vt:lpstr>
      <vt:lpstr>Uticaj mentora</vt:lpstr>
      <vt:lpstr>Hoking i klasična gravitacija/kosmologija</vt:lpstr>
      <vt:lpstr>Teoreme o singularnostima</vt:lpstr>
      <vt:lpstr>Misterija 1916-1967: šta klasično Švarcšildovo rešenje znači?</vt:lpstr>
      <vt:lpstr>Šta se dešava ukoliko sistem fermiona nije u stanju da se stabilizuje pritiskom?</vt:lpstr>
      <vt:lpstr>Izgleda da ništa ne može da spreči kolaps u crnu rupu!</vt:lpstr>
      <vt:lpstr>Naivna predstava crne rupe</vt:lpstr>
      <vt:lpstr>SINGULARNOSTI SU beskonačno (!) neprihvatljive</vt:lpstr>
      <vt:lpstr>Ali kako da znamo da je unutar horizonta događaja zbilja singularnost?</vt:lpstr>
      <vt:lpstr>Primer: teorema za nulte geodezike</vt:lpstr>
      <vt:lpstr>Hoking i Gravitacioni talasi</vt:lpstr>
      <vt:lpstr>GW150914</vt:lpstr>
      <vt:lpstr>Zašto je svemir izotropan?</vt:lpstr>
      <vt:lpstr>Hoking i Semi-klasična teorija crnih rupa</vt:lpstr>
      <vt:lpstr>Nenulta temperatura implicira zračenje...</vt:lpstr>
      <vt:lpstr>Termodinamika crnih rupa i           gravitaciona entropija</vt:lpstr>
      <vt:lpstr>Čitav niz šokantnih zaključaka...</vt:lpstr>
      <vt:lpstr>Gibbons &amp; hawking (1977)</vt:lpstr>
      <vt:lpstr>Nestanak informacija u crnim rupama?</vt:lpstr>
      <vt:lpstr>Strahovito Težak problem...</vt:lpstr>
      <vt:lpstr>Izgubljena opklada</vt:lpstr>
      <vt:lpstr>Hawking, Perry &amp; Strominger (2004-2016)</vt:lpstr>
      <vt:lpstr>Hoking i inflacija</vt:lpstr>
      <vt:lpstr>Hoking i strela vremena</vt:lpstr>
      <vt:lpstr>Hipoteza o zaštiti hronologije?</vt:lpstr>
      <vt:lpstr>I ima toga još dosta... </vt:lpstr>
      <vt:lpstr>Hoking kao istoričar nauke</vt:lpstr>
      <vt:lpstr>Hoking kao popularizator nauke</vt:lpstr>
      <vt:lpstr>Hoking i deca</vt:lpstr>
      <vt:lpstr>Uzgred, sa (prvom) suprugom i decom</vt:lpstr>
      <vt:lpstr>Hoking i ljudska prava</vt:lpstr>
      <vt:lpstr>Još nekoliko poučnih citata</vt:lpstr>
      <vt:lpstr>Hoking kao javni intelektualac</vt:lpstr>
      <vt:lpstr>Hoking u kini, deng mlađi</vt:lpstr>
      <vt:lpstr>Umesto zaključka</vt:lpstr>
      <vt:lpstr>Hvala na pažnji!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Kratka povest stivena hokinga (1942-2018)</dc:title>
  <dc:creator>Milan</dc:creator>
  <cp:lastModifiedBy>Nenad</cp:lastModifiedBy>
  <cp:revision>91</cp:revision>
  <dcterms:created xsi:type="dcterms:W3CDTF">2018-03-21T02:05:38Z</dcterms:created>
  <dcterms:modified xsi:type="dcterms:W3CDTF">2018-12-16T10:51:23Z</dcterms:modified>
</cp:coreProperties>
</file>