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41"/>
  </p:notesMasterIdLst>
  <p:sldIdLst>
    <p:sldId id="256" r:id="rId2"/>
    <p:sldId id="379" r:id="rId3"/>
    <p:sldId id="380" r:id="rId4"/>
    <p:sldId id="257" r:id="rId5"/>
    <p:sldId id="258" r:id="rId6"/>
    <p:sldId id="375" r:id="rId7"/>
    <p:sldId id="324" r:id="rId8"/>
    <p:sldId id="374" r:id="rId9"/>
    <p:sldId id="286" r:id="rId10"/>
    <p:sldId id="287" r:id="rId11"/>
    <p:sldId id="261" r:id="rId12"/>
    <p:sldId id="282" r:id="rId13"/>
    <p:sldId id="283" r:id="rId14"/>
    <p:sldId id="265" r:id="rId15"/>
    <p:sldId id="267" r:id="rId16"/>
    <p:sldId id="268" r:id="rId17"/>
    <p:sldId id="270" r:id="rId18"/>
    <p:sldId id="273" r:id="rId19"/>
    <p:sldId id="274" r:id="rId20"/>
    <p:sldId id="269" r:id="rId21"/>
    <p:sldId id="378" r:id="rId22"/>
    <p:sldId id="309" r:id="rId23"/>
    <p:sldId id="381" r:id="rId24"/>
    <p:sldId id="310" r:id="rId25"/>
    <p:sldId id="382" r:id="rId26"/>
    <p:sldId id="259" r:id="rId27"/>
    <p:sldId id="281" r:id="rId28"/>
    <p:sldId id="311" r:id="rId29"/>
    <p:sldId id="301" r:id="rId30"/>
    <p:sldId id="319" r:id="rId31"/>
    <p:sldId id="320" r:id="rId32"/>
    <p:sldId id="302" r:id="rId33"/>
    <p:sldId id="376" r:id="rId34"/>
    <p:sldId id="361" r:id="rId35"/>
    <p:sldId id="367" r:id="rId36"/>
    <p:sldId id="377" r:id="rId37"/>
    <p:sldId id="312" r:id="rId38"/>
    <p:sldId id="289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CC97-2AAC-4BD9-96AC-7B49E70407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B821E-B064-4741-A035-AA5A94642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4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3626E-3947-40E8-82EE-B12DC5D80AB5}" type="slidenum">
              <a:rPr lang="sr-Latn-RS" smtClean="0"/>
              <a:t>13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125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08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D74D9-B95F-4A1A-A833-6BF141A0F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65284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01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15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20AF9BCA-3775-4EE2-A131-564DDE547142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9482AE5B-ACB4-434F-A434-E958028EC8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524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8.jpg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1153-9F3C-4B3F-BFB0-A0C9BE9DE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Istorija zemlje, Kvajn i modalna nastanjivost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A2C74-C1DD-4CE4-B7B7-D9A457BBE5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929" y="4146780"/>
            <a:ext cx="5123755" cy="1625370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Milan </a:t>
            </a:r>
            <a:r>
              <a:rPr lang="sr-Latn-RS" sz="2400" b="1" dirty="0"/>
              <a:t>Ćirković</a:t>
            </a:r>
          </a:p>
          <a:p>
            <a:r>
              <a:rPr lang="en-US" dirty="0" err="1"/>
              <a:t>Astronomska</a:t>
            </a:r>
            <a:r>
              <a:rPr lang="en-US" dirty="0"/>
              <a:t> </a:t>
            </a:r>
            <a:r>
              <a:rPr lang="en-US" dirty="0" err="1"/>
              <a:t>opservatorija</a:t>
            </a:r>
            <a:r>
              <a:rPr lang="en-US" dirty="0"/>
              <a:t> Beograd</a:t>
            </a:r>
          </a:p>
          <a:p>
            <a:endParaRPr lang="sr-Latn-RS" dirty="0"/>
          </a:p>
          <a:p>
            <a:endParaRPr lang="en-US" dirty="0"/>
          </a:p>
          <a:p>
            <a:r>
              <a:rPr lang="en-US" sz="1600" dirty="0">
                <a:solidFill>
                  <a:srgbClr val="663300"/>
                </a:solidFill>
              </a:rPr>
              <a:t>e-mail:</a:t>
            </a:r>
            <a:r>
              <a:rPr lang="en-US" sz="1600" b="1" dirty="0">
                <a:solidFill>
                  <a:srgbClr val="663300"/>
                </a:solidFill>
              </a:rPr>
              <a:t> mcirkovic@aob.rs</a:t>
            </a:r>
            <a:endParaRPr lang="es-ES" sz="1600" b="1" dirty="0">
              <a:solidFill>
                <a:srgbClr val="663300"/>
              </a:solidFill>
            </a:endParaRP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17B25F-13CA-4783-B7D2-15F2209F7DB3}"/>
              </a:ext>
            </a:extLst>
          </p:cNvPr>
          <p:cNvSpPr txBox="1">
            <a:spLocks/>
          </p:cNvSpPr>
          <p:nvPr/>
        </p:nvSpPr>
        <p:spPr>
          <a:xfrm>
            <a:off x="337245" y="6093296"/>
            <a:ext cx="8784976" cy="664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                                                                    </a:t>
            </a:r>
            <a:r>
              <a:rPr lang="sr-Latn-RS" sz="2400" dirty="0"/>
              <a:t>                 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r-Latn-R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r-Latn-R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2019.</a:t>
            </a:r>
            <a:endParaRPr lang="sr-Latn-R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52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662" y="332656"/>
            <a:ext cx="2232248" cy="1368152"/>
          </a:xfrm>
        </p:spPr>
        <p:txBody>
          <a:bodyPr>
            <a:noAutofit/>
          </a:bodyPr>
          <a:lstStyle/>
          <a:p>
            <a:pPr algn="l"/>
            <a:r>
              <a:rPr lang="sl-SI" sz="2800" b="1" dirty="0"/>
              <a:t>„History matters...“</a:t>
            </a:r>
            <a:endParaRPr lang="sr-Latn-RS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00" y="116632"/>
            <a:ext cx="6774904" cy="6569058"/>
          </a:xfrm>
          <a:prstGeom prst="roundRect">
            <a:avLst>
              <a:gd name="adj" fmla="val 62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2165" y="1524000"/>
            <a:ext cx="2037209" cy="5217368"/>
          </a:xfrm>
        </p:spPr>
        <p:txBody>
          <a:bodyPr>
            <a:normAutofit/>
          </a:bodyPr>
          <a:lstStyle/>
          <a:p>
            <a:r>
              <a:rPr lang="sl-SI" dirty="0"/>
              <a:t>„duboko vreme“</a:t>
            </a:r>
          </a:p>
          <a:p>
            <a:r>
              <a:rPr lang="sl-SI" dirty="0"/>
              <a:t>Geološka vremenska skala:</a:t>
            </a:r>
          </a:p>
          <a:p>
            <a:pPr lvl="1"/>
            <a:r>
              <a:rPr lang="sl-SI" sz="1800" dirty="0"/>
              <a:t>supereon</a:t>
            </a:r>
          </a:p>
          <a:p>
            <a:pPr lvl="1"/>
            <a:r>
              <a:rPr lang="sl-SI" sz="1800" dirty="0"/>
              <a:t>eon</a:t>
            </a:r>
          </a:p>
          <a:p>
            <a:pPr lvl="1"/>
            <a:r>
              <a:rPr lang="sl-SI" sz="1800" dirty="0"/>
              <a:t>era</a:t>
            </a:r>
          </a:p>
          <a:p>
            <a:pPr lvl="1"/>
            <a:r>
              <a:rPr lang="sl-SI" sz="1800" dirty="0"/>
              <a:t>period</a:t>
            </a:r>
          </a:p>
          <a:p>
            <a:pPr lvl="1"/>
            <a:r>
              <a:rPr lang="sl-SI" sz="1800" dirty="0"/>
              <a:t>epoha</a:t>
            </a:r>
          </a:p>
          <a:p>
            <a:pPr lvl="1"/>
            <a:r>
              <a:rPr lang="sl-SI" sz="1800" dirty="0"/>
              <a:t>doba </a:t>
            </a:r>
            <a:endParaRPr lang="sr-Latn-RS" sz="1800" dirty="0"/>
          </a:p>
        </p:txBody>
      </p:sp>
    </p:spTree>
    <p:extLst>
      <p:ext uri="{BB962C8B-B14F-4D97-AF65-F5344CB8AC3E}">
        <p14:creationId xmlns:p14="http://schemas.microsoft.com/office/powerpoint/2010/main" val="37785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36747"/>
            <a:ext cx="7200900" cy="148590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2000: hipoteza Retke Zemlje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9399" y="4152900"/>
            <a:ext cx="2514895" cy="1862176"/>
          </a:xfrm>
        </p:spPr>
        <p:txBody>
          <a:bodyPr>
            <a:normAutofit/>
          </a:bodyPr>
          <a:lstStyle/>
          <a:p>
            <a:r>
              <a:rPr lang="sl-SI" sz="1800" dirty="0"/>
              <a:t>Čovek iz senke: Guillermo Gonzalez</a:t>
            </a:r>
            <a:endParaRPr lang="sr-Latn-R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2" y="1574996"/>
            <a:ext cx="3209931" cy="49462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70" y="4800600"/>
            <a:ext cx="1280977" cy="1966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F16D12-628F-4095-AFA6-25F7A862A9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68" y="1640503"/>
            <a:ext cx="1543764" cy="1211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8E5BF6-A89F-4367-AC02-A8F7616FEC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68" y="2961560"/>
            <a:ext cx="1543764" cy="102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339" y="334963"/>
            <a:ext cx="6653461" cy="1143000"/>
          </a:xfrm>
        </p:spPr>
        <p:txBody>
          <a:bodyPr>
            <a:normAutofit fontScale="90000"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Wallace: </a:t>
            </a:r>
            <a:r>
              <a:rPr lang="sl-SI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Man‘s Place in the Universe </a:t>
            </a:r>
            <a:r>
              <a:rPr lang="sl-SI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(1903)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1264" y="2327275"/>
            <a:ext cx="4038600" cy="4530725"/>
          </a:xfrm>
        </p:spPr>
        <p:txBody>
          <a:bodyPr>
            <a:normAutofit/>
          </a:bodyPr>
          <a:lstStyle/>
          <a:p>
            <a:r>
              <a:rPr lang="sl-SI" dirty="0"/>
              <a:t>Naš zvezdani sistem je 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</a:t>
            </a:r>
            <a:r>
              <a:rPr lang="sl-SI" dirty="0"/>
              <a:t>, i mi smo blizu njegovog središta</a:t>
            </a:r>
            <a:r>
              <a:rPr lang="en-US" dirty="0"/>
              <a:t>...</a:t>
            </a:r>
            <a:endParaRPr lang="sl-SI" dirty="0"/>
          </a:p>
          <a:p>
            <a:r>
              <a:rPr lang="en-US" dirty="0"/>
              <a:t>...</a:t>
            </a:r>
            <a:r>
              <a:rPr lang="en-US" dirty="0" err="1"/>
              <a:t>jer</a:t>
            </a:r>
            <a:r>
              <a:rPr lang="en-US" dirty="0"/>
              <a:t> s</a:t>
            </a:r>
            <a:r>
              <a:rPr lang="sl-SI" dirty="0"/>
              <a:t>amo tamo postoje 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dovoljno stabilni </a:t>
            </a:r>
            <a:r>
              <a:rPr lang="sl-SI" dirty="0"/>
              <a:t>uslovi za život</a:t>
            </a:r>
            <a:r>
              <a:rPr lang="en-US" dirty="0"/>
              <a:t>!</a:t>
            </a:r>
            <a:endParaRPr lang="sl-SI" dirty="0"/>
          </a:p>
          <a:p>
            <a:r>
              <a:rPr lang="sl-SI" dirty="0"/>
              <a:t>Potreban je veliki broj </a:t>
            </a:r>
            <a:r>
              <a:rPr lang="sl-SI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nezavisnih uslova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dirty="0"/>
              <a:t>da bi evoluirao čovek</a:t>
            </a:r>
            <a:r>
              <a:rPr lang="en-US" dirty="0"/>
              <a:t>.</a:t>
            </a:r>
            <a:endParaRPr lang="sl-SI" dirty="0"/>
          </a:p>
          <a:p>
            <a:r>
              <a:rPr lang="sl-SI" dirty="0"/>
              <a:t>Um ionako ne može nastati delovanjem samo prirodne selekcije...</a:t>
            </a:r>
            <a:endParaRPr lang="en-GB" dirty="0"/>
          </a:p>
        </p:txBody>
      </p:sp>
      <p:pic>
        <p:nvPicPr>
          <p:cNvPr id="5" name="Content Placeholder 4" descr="image3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24164" y="2327275"/>
            <a:ext cx="4038600" cy="3976276"/>
          </a:xfrm>
        </p:spPr>
      </p:pic>
      <p:pic>
        <p:nvPicPr>
          <p:cNvPr id="6" name="Picture 8" descr="wallace1sm">
            <a:extLst>
              <a:ext uri="{FF2B5EF4-FFF2-40B4-BE49-F238E27FC236}">
                <a16:creationId xmlns:a16="http://schemas.microsoft.com/office/drawing/2014/main" id="{1CC7193E-4D06-4F19-98C5-63D3F6BB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361" y="133350"/>
            <a:ext cx="1601903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342900"/>
            <a:ext cx="7200900" cy="1485900"/>
          </a:xfrm>
        </p:spPr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Uslovi za nastanjivost (nezavisni?)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2019299"/>
            <a:ext cx="7648576" cy="4333876"/>
          </a:xfrm>
        </p:spPr>
        <p:txBody>
          <a:bodyPr>
            <a:normAutofit/>
          </a:bodyPr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</a:t>
            </a:r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alak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sije</a:t>
            </a:r>
            <a:r>
              <a:rPr lang="sl-SI" dirty="0"/>
              <a:t>:</a:t>
            </a:r>
            <a:r>
              <a:rPr lang="en-US" dirty="0"/>
              <a:t> &lt;o</a:t>
            </a:r>
            <a:r>
              <a:rPr lang="sl-SI" dirty="0" err="1"/>
              <a:t>čigledno</a:t>
            </a:r>
            <a:r>
              <a:rPr lang="en-US" dirty="0"/>
              <a:t>&gt;</a:t>
            </a:r>
            <a:r>
              <a:rPr lang="sl-SI" dirty="0"/>
              <a:t> </a:t>
            </a:r>
            <a:endParaRPr lang="en-US" dirty="0"/>
          </a:p>
          <a:p>
            <a:r>
              <a:rPr lang="sl-SI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Galaktička</a:t>
            </a:r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nastanjiva zona</a:t>
            </a:r>
            <a:r>
              <a:rPr lang="sl-SI" dirty="0"/>
              <a:t>: moramo biti u uskom (?) prstenu u disku Mlečnog puta.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Cirkumstelarna nastanjiva zona</a:t>
            </a:r>
            <a:r>
              <a:rPr lang="sl-SI" dirty="0"/>
              <a:t>: uzak prsten oko matične zvezde.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„retki Mesec“</a:t>
            </a:r>
            <a:r>
              <a:rPr lang="sl-SI" dirty="0"/>
              <a:t>: stabilizacija planetarne ose neophodna za dugoročnu stabilnost klime.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„retki Jupiter“</a:t>
            </a:r>
            <a:r>
              <a:rPr lang="sl-SI" dirty="0"/>
              <a:t>: džinovska planeta na pravoj udaljenost sprečava veći broj sudara sa objektima iz </a:t>
            </a:r>
            <a:r>
              <a:rPr lang="en-US" dirty="0" err="1"/>
              <a:t>spoljne</a:t>
            </a:r>
            <a:r>
              <a:rPr lang="en-US" dirty="0"/>
              <a:t> </a:t>
            </a:r>
            <a:r>
              <a:rPr lang="sl-SI" dirty="0"/>
              <a:t>zone.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„retke kambrijske eksplozije“</a:t>
            </a:r>
            <a:r>
              <a:rPr lang="sl-SI" dirty="0"/>
              <a:t>: štogod se tačno desilo pre 540 Ma, nije bilo tipično.</a:t>
            </a:r>
          </a:p>
          <a:p>
            <a:r>
              <a:rPr lang="sl-SI" dirty="0"/>
              <a:t>itd. (svako nek doda po želji – otvoren sistem!)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030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447675"/>
            <a:ext cx="8010525" cy="1724025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imamo mnoštvo NEZAVISNIH zahteva...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628900"/>
            <a:ext cx="7200900" cy="3581400"/>
          </a:xfrm>
        </p:spPr>
        <p:txBody>
          <a:bodyPr>
            <a:normAutofit/>
          </a:bodyPr>
          <a:lstStyle/>
          <a:p>
            <a:r>
              <a:rPr lang="sr-Latn-RS" sz="2400" dirty="0"/>
              <a:t>...njihova konjunkcija je proizvod verovatnoća</a:t>
            </a:r>
            <a:r>
              <a:rPr lang="en-US" sz="2400" dirty="0"/>
              <a:t>.</a:t>
            </a:r>
            <a:endParaRPr lang="sr-Latn-RS" sz="2400" dirty="0"/>
          </a:p>
          <a:p>
            <a:r>
              <a:rPr lang="sr-Latn-RS" sz="2400" dirty="0"/>
              <a:t>Proizvod mnogo malih verovatnoća je ekstremno mala verovatnoća!  </a:t>
            </a:r>
          </a:p>
          <a:p>
            <a:r>
              <a:rPr lang="sr-Latn-RS" sz="2400" dirty="0"/>
              <a:t>Dakle, </a:t>
            </a:r>
            <a:r>
              <a:rPr lang="sr-Latn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kompleksna nastanjivost poput one na </a:t>
            </a:r>
            <a:r>
              <a:rPr lang="sl-SI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Zemlji je vrlo retka, možda i jedinstvena u svemiru</a:t>
            </a:r>
            <a:r>
              <a:rPr lang="sl-SI" sz="2400" dirty="0"/>
              <a:t>.</a:t>
            </a:r>
            <a:endParaRPr lang="sr-Latn-RS" sz="2400" dirty="0"/>
          </a:p>
          <a:p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0228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aš prijatelj Jupiter?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sz="2400" dirty="0">
                <a:latin typeface="+mj-lt"/>
              </a:rPr>
              <a:t>Ideja: Jupiter deluje kao „štit“, smanjujući fluks kometa koje bi inače udarale o Zemlju i uzrokovale globalna izumiranja.</a:t>
            </a:r>
          </a:p>
          <a:p>
            <a:pPr marL="118872" indent="0">
              <a:buNone/>
            </a:pPr>
            <a:endParaRPr lang="sl-SI" sz="1000" dirty="0">
              <a:latin typeface="+mj-lt"/>
            </a:endParaRPr>
          </a:p>
          <a:p>
            <a:r>
              <a:rPr lang="sl-SI" sz="2400" dirty="0">
                <a:latin typeface="+mj-lt"/>
              </a:rPr>
              <a:t>Pošto je postojanje planete sa svojstvima Jupitera </a:t>
            </a:r>
            <a:r>
              <a:rPr lang="sl-SI" sz="2400" i="1" dirty="0">
                <a:latin typeface="+mj-lt"/>
              </a:rPr>
              <a:t>a priori </a:t>
            </a:r>
            <a:r>
              <a:rPr lang="sl-SI" sz="2400" dirty="0">
                <a:latin typeface="+mj-lt"/>
              </a:rPr>
              <a:t>malo verovatno...</a:t>
            </a:r>
            <a:endParaRPr lang="sr-Latn-RS" sz="2400" dirty="0"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A288B-7F3A-4919-B706-FED5001EED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540" y="1813012"/>
            <a:ext cx="4527376" cy="452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jupiter-com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784976" cy="678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11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408620"/>
            <a:ext cx="7200900" cy="1485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ličan slučaj: Mesec i stabilnost rotacije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0136" y="2047875"/>
            <a:ext cx="3335840" cy="4619625"/>
          </a:xfrm>
        </p:spPr>
        <p:txBody>
          <a:bodyPr>
            <a:normAutofit/>
          </a:bodyPr>
          <a:lstStyle/>
          <a:p>
            <a:r>
              <a:rPr lang="sl-SI" dirty="0"/>
              <a:t>Sudar kojim je nastao Mesec mora biti veoma redak...</a:t>
            </a:r>
          </a:p>
          <a:p>
            <a:r>
              <a:rPr lang="sl-SI" dirty="0"/>
              <a:t>(osim ako je Theia – impaktor – nastala u Lagranževoj tački!)</a:t>
            </a:r>
          </a:p>
          <a:p>
            <a:r>
              <a:rPr lang="sl-SI" dirty="0"/>
              <a:t>...te ako je stabilna rotacija neophodna za nastanjivost, onda je ona veoma </a:t>
            </a:r>
            <a:r>
              <a:rPr lang="sl-SI" dirty="0" err="1"/>
              <a:t>retka</a:t>
            </a:r>
            <a:r>
              <a:rPr lang="sl-SI" dirty="0"/>
              <a:t>.</a:t>
            </a:r>
          </a:p>
          <a:p>
            <a:r>
              <a:rPr lang="sl-SI" dirty="0" err="1"/>
              <a:t>Međutim</a:t>
            </a:r>
            <a:r>
              <a:rPr lang="sl-SI" dirty="0"/>
              <a:t>: </a:t>
            </a:r>
            <a:r>
              <a:rPr lang="sl-SI" i="1" dirty="0" err="1"/>
              <a:t>ceteris</a:t>
            </a:r>
            <a:r>
              <a:rPr lang="sl-SI" i="1" dirty="0"/>
              <a:t> </a:t>
            </a:r>
            <a:r>
              <a:rPr lang="sl-SI" i="1" dirty="0" err="1"/>
              <a:t>paribus</a:t>
            </a:r>
            <a:r>
              <a:rPr lang="sl-SI" i="1" dirty="0"/>
              <a:t> </a:t>
            </a:r>
            <a:r>
              <a:rPr lang="sl-SI" dirty="0"/>
              <a:t>ne </a:t>
            </a:r>
            <a:r>
              <a:rPr lang="sl-SI" dirty="0" err="1"/>
              <a:t>važi</a:t>
            </a:r>
            <a:r>
              <a:rPr lang="sl-SI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190751"/>
            <a:ext cx="4164013" cy="3511275"/>
          </a:xfr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V="1">
            <a:off x="4248150" y="3000375"/>
            <a:ext cx="1543050" cy="2701652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03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malo strožoj formi...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924050"/>
            <a:ext cx="7200900" cy="3981450"/>
          </a:xfrm>
        </p:spPr>
        <p:txBody>
          <a:bodyPr>
            <a:normAutofit/>
          </a:bodyPr>
          <a:lstStyle/>
          <a:p>
            <a:r>
              <a:rPr lang="sl-SI" sz="2400" dirty="0"/>
              <a:t>Zemlja i Jupiter postoje u Sunčevom sistemu.</a:t>
            </a:r>
          </a:p>
          <a:p>
            <a:r>
              <a:rPr lang="sl-SI" sz="2400" dirty="0"/>
              <a:t>Jupiter skreće velike impaktore sa opasnih putanja.</a:t>
            </a:r>
          </a:p>
          <a:p>
            <a:r>
              <a:rPr lang="sl-SI" sz="2400" dirty="0"/>
              <a:t>Veliki impaktori su (zbog kataklizmičkih sudara) nespojivi sa nastanjivošću Zemlje.</a:t>
            </a:r>
          </a:p>
          <a:p>
            <a:pPr marL="0" indent="0">
              <a:buNone/>
            </a:pPr>
            <a:r>
              <a:rPr lang="sl-SI" sz="2400" dirty="0"/>
              <a:t>-------------------------------------------------------------------------------------------</a:t>
            </a:r>
          </a:p>
          <a:p>
            <a:r>
              <a:rPr lang="sl-SI" sz="2400" dirty="0"/>
              <a:t>Zemlja ne bi (</a:t>
            </a:r>
            <a:r>
              <a:rPr lang="sl-SI" sz="2400" i="1" dirty="0"/>
              <a:t>ceteris paribus</a:t>
            </a:r>
            <a:r>
              <a:rPr lang="sl-SI" sz="2400" dirty="0"/>
              <a:t>)</a:t>
            </a:r>
            <a:r>
              <a:rPr lang="sl-SI" sz="2400" i="1" dirty="0"/>
              <a:t> </a:t>
            </a:r>
            <a:r>
              <a:rPr lang="sl-SI" sz="2400" dirty="0"/>
              <a:t>bila nastanjiva da nema Jupitera.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13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DCDAEE-D50F-4E17-B018-D39D801F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94" y="1368036"/>
            <a:ext cx="7027181" cy="3156339"/>
          </a:xfrm>
        </p:spPr>
        <p:txBody>
          <a:bodyPr>
            <a:normAutofit/>
          </a:bodyPr>
          <a:lstStyle/>
          <a:p>
            <a:r>
              <a:rPr lang="en-US" sz="6600" dirty="0"/>
              <a:t>Ali, </a:t>
            </a:r>
            <a:r>
              <a:rPr lang="en-US" sz="6600" dirty="0" err="1"/>
              <a:t>ima</a:t>
            </a:r>
            <a:r>
              <a:rPr lang="en-US" sz="6600" dirty="0"/>
              <a:t> li </a:t>
            </a:r>
            <a:r>
              <a:rPr lang="en-US" sz="6600" dirty="0" err="1">
                <a:solidFill>
                  <a:srgbClr val="FFFF00"/>
                </a:solidFill>
              </a:rPr>
              <a:t>Zemlje</a:t>
            </a:r>
            <a:r>
              <a:rPr lang="en-US" sz="6600" dirty="0"/>
              <a:t> bez </a:t>
            </a:r>
            <a:r>
              <a:rPr lang="en-US" sz="6600" dirty="0" err="1">
                <a:solidFill>
                  <a:srgbClr val="FFFF00"/>
                </a:solidFill>
              </a:rPr>
              <a:t>Jupitera</a:t>
            </a:r>
            <a:r>
              <a:rPr lang="en-US" sz="6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783B-FBE8-4223-BA81-B6C0861A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252412"/>
            <a:ext cx="7200900" cy="148590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Motivi, izvori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AFEE-2FFA-4F8B-8D0D-D02F97C47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99" y="1181101"/>
            <a:ext cx="5638801" cy="55054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Latn-RS" sz="2400" dirty="0"/>
              <a:t>Razgovor sa Perom Grujićem, cca. 2010.</a:t>
            </a:r>
          </a:p>
          <a:p>
            <a:pPr marL="457200" indent="-457200">
              <a:buFont typeface="+mj-lt"/>
              <a:buAutoNum type="arabicPeriod"/>
            </a:pPr>
            <a:endParaRPr lang="sr-Latn-RS" sz="2400" dirty="0"/>
          </a:p>
          <a:p>
            <a:pPr marL="457200" indent="-457200">
              <a:buFont typeface="+mj-lt"/>
              <a:buAutoNum type="arabicPeriod"/>
            </a:pPr>
            <a:r>
              <a:rPr lang="sr-Latn-RS" sz="2400" dirty="0"/>
              <a:t>TV serija „Dvojnik“ (</a:t>
            </a:r>
            <a:r>
              <a:rPr lang="sr-Latn-RS" sz="2400" i="1" dirty="0"/>
              <a:t>Counterpart</a:t>
            </a:r>
            <a:r>
              <a:rPr lang="sr-Latn-RS" sz="2400" dirty="0"/>
              <a:t>, Starz, tvorac Justin Marks, 2017-2018)</a:t>
            </a:r>
          </a:p>
          <a:p>
            <a:pPr marL="457200" indent="-457200">
              <a:buFont typeface="+mj-lt"/>
              <a:buAutoNum type="arabicPeriod"/>
            </a:pPr>
            <a:endParaRPr lang="sr-Latn-RS" sz="2400" dirty="0"/>
          </a:p>
          <a:p>
            <a:pPr marL="457200" indent="-457200">
              <a:buFont typeface="+mj-lt"/>
              <a:buAutoNum type="arabicPeriod"/>
            </a:pPr>
            <a:r>
              <a:rPr lang="sr-Latn-RS" sz="2400" dirty="0"/>
              <a:t>D. Prelević „Metafizički koreni modalnog mišljenja“ (SFD, 2017)</a:t>
            </a:r>
          </a:p>
          <a:p>
            <a:pPr marL="457200" indent="-457200">
              <a:buFont typeface="+mj-lt"/>
              <a:buAutoNum type="arabicPeriod"/>
            </a:pPr>
            <a:endParaRPr lang="sr-Latn-RS" sz="2400" dirty="0"/>
          </a:p>
          <a:p>
            <a:pPr marL="457200" indent="-457200">
              <a:buFont typeface="+mj-lt"/>
              <a:buAutoNum type="arabicPeriod"/>
            </a:pPr>
            <a:r>
              <a:rPr lang="sr-Latn-RS" sz="2400" dirty="0"/>
              <a:t>Nastanjivost na skali od planeta        do galaksija (Vukotić et al. 2016; Stojković et al. 2019).</a:t>
            </a:r>
          </a:p>
          <a:p>
            <a:pPr marL="457200" indent="-457200">
              <a:buFont typeface="+mj-lt"/>
              <a:buAutoNum type="arabicPeriod"/>
            </a:pPr>
            <a:endParaRPr lang="sr-Latn-R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1FB63-D82E-4DDF-AC51-E004A4FD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9" y="4048124"/>
            <a:ext cx="2489200" cy="140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9E2C15-2BF0-468A-8D14-5AB4D7A5A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9" y="76200"/>
            <a:ext cx="1562100" cy="1562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057ABA-DDAC-4ECE-B1C8-0A982407F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9" y="1681162"/>
            <a:ext cx="1562100" cy="2343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A040FF-724F-4409-8B1F-C6C9B479F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5520815"/>
            <a:ext cx="3438524" cy="12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927" y="419099"/>
            <a:ext cx="7906073" cy="1139825"/>
          </a:xfrm>
        </p:spPr>
        <p:txBody>
          <a:bodyPr>
            <a:normAutofit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Nefizički </a:t>
            </a:r>
            <a:r>
              <a:rPr lang="sl-SI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ceteris paribus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928" y="1803673"/>
            <a:ext cx="7906072" cy="4065315"/>
          </a:xfrm>
        </p:spPr>
        <p:txBody>
          <a:bodyPr>
            <a:normAutofit lnSpcReduction="10000"/>
          </a:bodyPr>
          <a:lstStyle/>
          <a:p>
            <a:r>
              <a:rPr lang="sl-SI" sz="2800" dirty="0" err="1">
                <a:latin typeface="+mj-lt"/>
              </a:rPr>
              <a:t>Ako</a:t>
            </a:r>
            <a:r>
              <a:rPr lang="sl-SI" sz="2800" dirty="0">
                <a:latin typeface="+mj-lt"/>
              </a:rPr>
              <a:t> (A, B) </a:t>
            </a:r>
            <a:r>
              <a:rPr lang="sl-SI" sz="2800" dirty="0">
                <a:latin typeface="+mj-lt"/>
                <a:sym typeface="Symbol"/>
              </a:rPr>
              <a:t> X, ali </a:t>
            </a:r>
            <a:r>
              <a:rPr lang="sl-S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ne možemo opservirati B</a:t>
            </a:r>
            <a:r>
              <a:rPr lang="sl-SI" sz="2800" dirty="0">
                <a:latin typeface="+mj-lt"/>
                <a:sym typeface="Symbol"/>
              </a:rPr>
              <a:t>, tada se često pogrešno zaključuje da neko A‘  X.</a:t>
            </a:r>
          </a:p>
          <a:p>
            <a:r>
              <a:rPr lang="sl-SI" sz="2800" dirty="0">
                <a:latin typeface="+mj-lt"/>
                <a:sym typeface="Symbol"/>
              </a:rPr>
              <a:t>Ne samo da može biti B‘ (A‘, B‘)  X, već može biti i da je (A‘, B) </a:t>
            </a:r>
            <a:r>
              <a:rPr lang="sl-S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fizički nemoguće </a:t>
            </a:r>
            <a:r>
              <a:rPr lang="sl-SI" sz="2800" dirty="0">
                <a:latin typeface="+mj-lt"/>
                <a:sym typeface="Symbol"/>
              </a:rPr>
              <a:t>ili </a:t>
            </a:r>
            <a:r>
              <a:rPr lang="sl-SI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Symbol"/>
              </a:rPr>
              <a:t>inkoherentno</a:t>
            </a:r>
            <a:r>
              <a:rPr lang="sl-SI" sz="2800" dirty="0">
                <a:latin typeface="+mj-lt"/>
                <a:sym typeface="Symbol"/>
              </a:rPr>
              <a:t>.</a:t>
            </a:r>
            <a:endParaRPr lang="sl-SI" sz="2800" dirty="0">
              <a:latin typeface="+mj-lt"/>
            </a:endParaRPr>
          </a:p>
          <a:p>
            <a:r>
              <a:rPr lang="sl-SI" sz="2800" dirty="0" err="1">
                <a:latin typeface="+mj-lt"/>
              </a:rPr>
              <a:t>Sunčev</a:t>
            </a:r>
            <a:r>
              <a:rPr lang="sl-SI" sz="2800" dirty="0">
                <a:latin typeface="+mj-lt"/>
              </a:rPr>
              <a:t> sistem </a:t>
            </a:r>
            <a:r>
              <a:rPr lang="sl-SI" sz="2800" dirty="0" err="1">
                <a:latin typeface="+mj-lt"/>
              </a:rPr>
              <a:t>bez</a:t>
            </a:r>
            <a:r>
              <a:rPr lang="sl-SI" sz="2800" dirty="0">
                <a:latin typeface="+mj-lt"/>
              </a:rPr>
              <a:t> </a:t>
            </a:r>
            <a:r>
              <a:rPr lang="sl-SI" sz="2800" dirty="0" err="1">
                <a:latin typeface="+mj-lt"/>
              </a:rPr>
              <a:t>Jupitera</a:t>
            </a:r>
            <a:r>
              <a:rPr lang="sl-SI" sz="2800" dirty="0">
                <a:latin typeface="+mj-lt"/>
              </a:rPr>
              <a:t>:</a:t>
            </a:r>
          </a:p>
          <a:p>
            <a:pPr lvl="1"/>
            <a:r>
              <a:rPr lang="sl-SI" sz="2400" dirty="0">
                <a:latin typeface="+mj-lt"/>
              </a:rPr>
              <a:t>Magično uklanjanje?</a:t>
            </a:r>
          </a:p>
          <a:p>
            <a:pPr lvl="1"/>
            <a:r>
              <a:rPr lang="sl-SI" sz="2400" dirty="0">
                <a:latin typeface="+mj-lt"/>
              </a:rPr>
              <a:t>Drugačiji početni uslovi?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B42EA-87D0-4E33-BD39-ED2FB9915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447198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C6021-1864-4353-ABCC-6D63CDD9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050" y="1057275"/>
            <a:ext cx="7200900" cy="4371975"/>
          </a:xfrm>
        </p:spPr>
        <p:txBody>
          <a:bodyPr>
            <a:normAutofit/>
          </a:bodyPr>
          <a:lstStyle/>
          <a:p>
            <a:r>
              <a:rPr lang="sr-Latn-RS" sz="2400" dirty="0"/>
              <a:t>Argument „retkozemljaša“ se zasniva na </a:t>
            </a:r>
            <a:r>
              <a:rPr lang="sr-Latn-RS" sz="2400" i="1" dirty="0"/>
              <a:t>de re </a:t>
            </a:r>
            <a:r>
              <a:rPr lang="sr-Latn-RS" sz="2400" dirty="0"/>
              <a:t>modalnosti </a:t>
            </a:r>
          </a:p>
          <a:p>
            <a:pPr lvl="1"/>
            <a:r>
              <a:rPr lang="sr-Latn-RS" sz="2400" dirty="0"/>
              <a:t>da u mogućem svetu bez Jupitera postoji Zemlja (koja nije nastanjiva).</a:t>
            </a:r>
          </a:p>
          <a:p>
            <a:pPr marL="530352" lvl="1" indent="0">
              <a:buNone/>
            </a:pPr>
            <a:r>
              <a:rPr lang="sr-Latn-RS" sz="2400" i="0" dirty="0">
                <a:sym typeface="Symbol" panose="05050102010706020507" pitchFamily="18" charset="2"/>
              </a:rPr>
              <a:t> </a:t>
            </a:r>
            <a:r>
              <a:rPr lang="sr-Latn-RS" sz="2400" dirty="0"/>
              <a:t>Nastanjivost Zemlje je akcidentalno svojstvo.</a:t>
            </a:r>
          </a:p>
          <a:p>
            <a:pPr marL="530352" lvl="1" indent="0">
              <a:buNone/>
            </a:pPr>
            <a:r>
              <a:rPr lang="sr-Latn-RS" sz="2400" i="0" dirty="0">
                <a:sym typeface="Symbol" panose="05050102010706020507" pitchFamily="18" charset="2"/>
              </a:rPr>
              <a:t></a:t>
            </a:r>
            <a:r>
              <a:rPr lang="sr-Latn-RS" sz="2400" dirty="0">
                <a:sym typeface="Symbol" panose="05050102010706020507" pitchFamily="18" charset="2"/>
              </a:rPr>
              <a:t> </a:t>
            </a:r>
            <a:r>
              <a:rPr lang="sr-Latn-RS" sz="2400" dirty="0"/>
              <a:t>Zemlja ima neka druga esencijalna svojstva po kojima je identifikujemo. </a:t>
            </a:r>
          </a:p>
          <a:p>
            <a:r>
              <a:rPr lang="sr-Latn-RS" sz="2400" dirty="0"/>
              <a:t>Zapazimo da </a:t>
            </a:r>
            <a:r>
              <a:rPr lang="sr-Latn-RS" sz="2400" i="1" dirty="0"/>
              <a:t>de dicto </a:t>
            </a:r>
            <a:r>
              <a:rPr lang="sr-Latn-RS" sz="2400" dirty="0"/>
              <a:t>tvrdnja ne mora biti sporna: </a:t>
            </a:r>
          </a:p>
          <a:p>
            <a:pPr lvl="1"/>
            <a:r>
              <a:rPr lang="sr-Latn-RS" sz="2400" dirty="0"/>
              <a:t>nešto drugo u tom mogućem svetu ćemo </a:t>
            </a:r>
            <a:r>
              <a:rPr lang="sr-Latn-RS" sz="2400" b="1" dirty="0"/>
              <a:t>nazvati </a:t>
            </a:r>
            <a:r>
              <a:rPr lang="sr-Latn-RS" sz="2400" dirty="0"/>
              <a:t>Zemljom!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F3C03F-9190-4D7D-91E9-511A3192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5124895"/>
            <a:ext cx="3476625" cy="23141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E9306F-F370-4660-B600-F846CB966E33}"/>
              </a:ext>
            </a:extLst>
          </p:cNvPr>
          <p:cNvCxnSpPr>
            <a:cxnSpLocks/>
          </p:cNvCxnSpPr>
          <p:nvPr/>
        </p:nvCxnSpPr>
        <p:spPr>
          <a:xfrm flipH="1">
            <a:off x="7315200" y="4943475"/>
            <a:ext cx="847725" cy="1095375"/>
          </a:xfrm>
          <a:prstGeom prst="straightConnector1">
            <a:avLst/>
          </a:pr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9035858-8800-47BE-BC06-F5C50060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409" y="4387394"/>
            <a:ext cx="643332" cy="8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457200"/>
            <a:ext cx="7200900" cy="1485900"/>
          </a:xfrm>
        </p:spPr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Trans-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svetski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identitet?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4914899"/>
            <a:ext cx="7496175" cy="1485899"/>
          </a:xfrm>
        </p:spPr>
        <p:txBody>
          <a:bodyPr>
            <a:normAutofit/>
          </a:bodyPr>
          <a:lstStyle/>
          <a:p>
            <a:r>
              <a:rPr lang="sl-SI" sz="2400" dirty="0"/>
              <a:t>Rasel: </a:t>
            </a:r>
            <a:r>
              <a:rPr lang="en-US" sz="2400" dirty="0"/>
              <a:t>“Da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Hitlera</a:t>
            </a:r>
            <a:r>
              <a:rPr lang="en-US" sz="2400" dirty="0"/>
              <a:t> </a:t>
            </a:r>
            <a:r>
              <a:rPr lang="en-US" sz="2400" dirty="0" err="1"/>
              <a:t>primili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likovnu</a:t>
            </a:r>
            <a:r>
              <a:rPr lang="en-US" sz="2400" dirty="0"/>
              <a:t> </a:t>
            </a:r>
            <a:r>
              <a:rPr lang="en-US" sz="2400" dirty="0" err="1"/>
              <a:t>akademiju</a:t>
            </a:r>
            <a:r>
              <a:rPr lang="en-US" sz="2400" dirty="0"/>
              <a:t>, ne bi do</a:t>
            </a:r>
            <a:r>
              <a:rPr lang="sl-SI" sz="2400" dirty="0"/>
              <a:t>šlo do 2. svetskog rata.“ – zvuči smisleno, ali...</a:t>
            </a:r>
          </a:p>
          <a:p>
            <a:r>
              <a:rPr lang="sl-SI" sz="2400" dirty="0"/>
              <a:t>...da li bi to onda bio Hitler?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802" y="2019300"/>
            <a:ext cx="3222396" cy="21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0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D7ED0-800A-4E22-936F-241034248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9" y="542925"/>
            <a:ext cx="7200900" cy="148590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(1968): 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counterpart theory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DDE35B-842F-4E3F-B498-F1599A6D7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1" y="2027932"/>
            <a:ext cx="5133975" cy="2887861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F4CE39-85E8-4943-8280-212DCC03C91B}"/>
              </a:ext>
            </a:extLst>
          </p:cNvPr>
          <p:cNvSpPr txBox="1">
            <a:spLocks/>
          </p:cNvSpPr>
          <p:nvPr/>
        </p:nvSpPr>
        <p:spPr>
          <a:xfrm>
            <a:off x="1028699" y="5181599"/>
            <a:ext cx="7496175" cy="1485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dirty="0"/>
              <a:t>Hauard je mogao da ima dete. </a:t>
            </a:r>
            <a:r>
              <a:rPr lang="sr-Latn-RS" sz="2400" dirty="0">
                <a:sym typeface="Symbol" panose="05050102010706020507" pitchFamily="18" charset="2"/>
              </a:rPr>
              <a:t> Postoji mogući svet u kojem (Hauardov dvojnik) Hauard</a:t>
            </a:r>
            <a:r>
              <a:rPr lang="sr-Latn-RS" sz="2400" b="1" dirty="0">
                <a:sym typeface="Symbol" panose="05050102010706020507" pitchFamily="18" charset="2"/>
              </a:rPr>
              <a:t>’</a:t>
            </a:r>
            <a:r>
              <a:rPr lang="sr-Latn-RS" sz="2400" dirty="0">
                <a:sym typeface="Symbol" panose="05050102010706020507" pitchFamily="18" charset="2"/>
              </a:rPr>
              <a:t> ima dete.</a:t>
            </a:r>
          </a:p>
          <a:p>
            <a:r>
              <a:rPr lang="sr-Latn-RS" sz="2400" dirty="0">
                <a:sym typeface="Symbol" panose="05050102010706020507" pitchFamily="18" charset="2"/>
              </a:rPr>
              <a:t>Ali od čega zavisi stepen razlike?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3043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E4F154-456C-49EE-8271-43CB5EE5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Kvajnovsko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EBD5EF-75A5-48F6-8E86-4D13FF813C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946" y="148590"/>
            <a:ext cx="2165927" cy="268033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9EF0D-8869-4E26-B658-2E8AE5877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7433" y="2447925"/>
            <a:ext cx="7200900" cy="3838575"/>
          </a:xfrm>
        </p:spPr>
        <p:txBody>
          <a:bodyPr>
            <a:normAutofit/>
          </a:bodyPr>
          <a:lstStyle/>
          <a:p>
            <a:r>
              <a:rPr lang="sr-Latn-RS" sz="2400" dirty="0"/>
              <a:t>Fizikalistička ontologija + aktualizam</a:t>
            </a:r>
          </a:p>
          <a:p>
            <a:r>
              <a:rPr lang="en-US" sz="2400" dirty="0"/>
              <a:t>“</a:t>
            </a:r>
            <a:r>
              <a:rPr lang="en-US" sz="2400" i="1" dirty="0"/>
              <a:t>No entity without identity!</a:t>
            </a:r>
            <a:r>
              <a:rPr lang="en-US" sz="2400" dirty="0"/>
              <a:t>” (Quine 1969)</a:t>
            </a:r>
            <a:endParaRPr lang="sr-Latn-RS" sz="2400" dirty="0"/>
          </a:p>
          <a:p>
            <a:r>
              <a:rPr lang="sr-Latn-RS" sz="2400" dirty="0"/>
              <a:t>Possibilia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sr-Latn-RS" sz="2400" dirty="0"/>
              <a:t>u najboljem slučaju </a:t>
            </a:r>
            <a:r>
              <a:rPr lang="en-US" sz="2400" dirty="0" err="1"/>
              <a:t>samo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sr-Latn-RS" sz="2400" dirty="0"/>
              <a:t>čin govora, </a:t>
            </a:r>
            <a:r>
              <a:rPr lang="sr-Latn-RS" sz="2400" i="1" dirty="0"/>
              <a:t>de dicto</a:t>
            </a:r>
            <a:r>
              <a:rPr lang="sr-Latn-RS" sz="2400" dirty="0"/>
              <a:t>, a ne </a:t>
            </a:r>
            <a:r>
              <a:rPr lang="sr-Latn-RS" sz="2400" i="1" dirty="0"/>
              <a:t>de re</a:t>
            </a:r>
            <a:r>
              <a:rPr lang="sr-Latn-RS" sz="2400" dirty="0"/>
              <a:t>.</a:t>
            </a:r>
          </a:p>
          <a:p>
            <a:r>
              <a:rPr lang="sr-Latn-RS" sz="2400" dirty="0"/>
              <a:t>Nemamo razloga da smatramo kako </a:t>
            </a:r>
            <a:r>
              <a:rPr lang="sr-Latn-RS" sz="2400" i="1" dirty="0"/>
              <a:t>de re </a:t>
            </a:r>
            <a:r>
              <a:rPr lang="sr-Latn-RS" sz="2400" dirty="0"/>
              <a:t>modalne tvrdnje </a:t>
            </a:r>
            <a:r>
              <a:rPr lang="sr-Latn-RS" sz="2400" b="1" dirty="0"/>
              <a:t>ikada </a:t>
            </a:r>
            <a:r>
              <a:rPr lang="sr-Latn-RS" sz="2400" dirty="0"/>
              <a:t>iskazuju neku istinu.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84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40ED4-A75B-4E55-AFA1-28336A09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733550"/>
            <a:ext cx="7200900" cy="3581400"/>
          </a:xfrm>
        </p:spPr>
        <p:txBody>
          <a:bodyPr>
            <a:normAutofit lnSpcReduction="10000"/>
          </a:bodyPr>
          <a:lstStyle/>
          <a:p>
            <a:r>
              <a:rPr lang="sr-Latn-RS" sz="2400" dirty="0"/>
              <a:t>Dakle, ne postoji </a:t>
            </a:r>
          </a:p>
          <a:p>
            <a:pPr marL="0" indent="0">
              <a:buNone/>
            </a:pPr>
            <a:r>
              <a:rPr lang="sr-Latn-RS" sz="2400" i="1" dirty="0"/>
              <a:t>Zemlja (u Sunčevom sistemu prim bez Jupitera)</a:t>
            </a:r>
          </a:p>
          <a:p>
            <a:pPr marL="0" indent="0">
              <a:buNone/>
            </a:pPr>
            <a:endParaRPr lang="sr-Latn-RS" sz="2400" i="1" dirty="0"/>
          </a:p>
          <a:p>
            <a:r>
              <a:rPr lang="sr-Latn-RS" sz="2400" dirty="0"/>
              <a:t>Eventualno postoji</a:t>
            </a:r>
          </a:p>
          <a:p>
            <a:pPr marL="0" indent="0">
              <a:buNone/>
            </a:pPr>
            <a:r>
              <a:rPr lang="sr-Latn-RS" sz="2400" i="1" dirty="0"/>
              <a:t>Planeta designirana sa ’Zemlja’ (u Sunčevom sistemu prim bez Jupitera)</a:t>
            </a:r>
          </a:p>
          <a:p>
            <a:pPr marL="0" indent="0">
              <a:buNone/>
            </a:pPr>
            <a:endParaRPr lang="sr-Latn-RS" sz="2400" i="1" dirty="0"/>
          </a:p>
          <a:p>
            <a:r>
              <a:rPr lang="sr-Latn-RS" sz="2400" dirty="0"/>
              <a:t>Ali, šta je sa manjim razlikama? </a:t>
            </a:r>
          </a:p>
        </p:txBody>
      </p:sp>
    </p:spTree>
    <p:extLst>
      <p:ext uri="{BB962C8B-B14F-4D97-AF65-F5344CB8AC3E}">
        <p14:creationId xmlns:p14="http://schemas.microsoft.com/office/powerpoint/2010/main" val="273855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975D-EC56-4B17-B78D-51180196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631" y="247650"/>
            <a:ext cx="4067175" cy="1485900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Nelinearna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0C31-AAAE-42B0-8C79-4FC4F5A8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381250"/>
            <a:ext cx="72009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Henri </a:t>
            </a:r>
            <a:r>
              <a:rPr lang="en-US" sz="2400" dirty="0" err="1"/>
              <a:t>Poincaré</a:t>
            </a:r>
            <a:r>
              <a:rPr lang="en-US" sz="2400" dirty="0"/>
              <a:t>  (1880)</a:t>
            </a:r>
            <a:r>
              <a:rPr lang="sr-Latn-RS" sz="2400" dirty="0"/>
              <a:t>: „Dešava se da male razlike u početnom stanju sistema vode ka veoma velikim razlikama u njegovom konačnom stanju.“</a:t>
            </a:r>
          </a:p>
          <a:p>
            <a:r>
              <a:rPr lang="sr-Latn-RS" sz="2400" dirty="0"/>
              <a:t>U opštem slučaju </a:t>
            </a:r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endParaRPr lang="sr-Latn-RS" sz="2400" dirty="0"/>
          </a:p>
          <a:p>
            <a:pPr marL="0" indent="0">
              <a:buNone/>
            </a:pPr>
            <a:r>
              <a:rPr lang="sr-Latn-RS" sz="2400" dirty="0"/>
              <a:t>gde je </a:t>
            </a:r>
            <a:r>
              <a:rPr lang="sr-Latn-RS" sz="2400" i="1" dirty="0"/>
              <a:t>f </a:t>
            </a:r>
            <a:r>
              <a:rPr lang="sr-Latn-RS" sz="2400" dirty="0"/>
              <a:t>nelinearna funkcija, a </a:t>
            </a:r>
            <a:r>
              <a:rPr lang="sr-Latn-RS" sz="2400" dirty="0">
                <a:sym typeface="Symbol" panose="05050102010706020507" pitchFamily="18" charset="2"/>
              </a:rPr>
              <a:t> spoljni „kontrolni“ parameter (npr. temperatura ili odnos masa).</a:t>
            </a:r>
            <a:r>
              <a:rPr lang="sr-Latn-RS" sz="2400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549169-323C-46D1-804D-C335A6D94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125868"/>
              </p:ext>
            </p:extLst>
          </p:nvPr>
        </p:nvGraphicFramePr>
        <p:xfrm>
          <a:off x="3020219" y="3992563"/>
          <a:ext cx="2722562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3" imgW="1104900" imgH="393700" progId="Equation.3">
                  <p:embed/>
                </p:oleObj>
              </mc:Choice>
              <mc:Fallback>
                <p:oleObj name="Equation" r:id="rId3" imgW="1104900" imgH="393700" progId="Equation.3">
                  <p:embed/>
                  <p:pic>
                    <p:nvPicPr>
                      <p:cNvPr id="6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0219" y="3992563"/>
                        <a:ext cx="2722562" cy="96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3B33475-126F-4B71-A650-FDEBE400E4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35731"/>
            <a:ext cx="37719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0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</a:t>
            </a:r>
            <a:r>
              <a:rPr lang="sr-Latn-RS" sz="2400" dirty="0"/>
              <a:t>inamička jednačina</a:t>
            </a:r>
            <a:r>
              <a:rPr lang="en-US" sz="2400" dirty="0"/>
              <a:t>:</a:t>
            </a:r>
          </a:p>
          <a:p>
            <a:r>
              <a:rPr lang="sr-Latn-RS" sz="2400" i="1" dirty="0"/>
              <a:t>x</a:t>
            </a:r>
            <a:r>
              <a:rPr lang="sr-Latn-RS" sz="2400" i="1" baseline="-25000" dirty="0"/>
              <a:t>n</a:t>
            </a:r>
            <a:r>
              <a:rPr lang="sr-Latn-RS" sz="2400" dirty="0"/>
              <a:t> je populacija u jedinicama maksimalne moguće populacije.</a:t>
            </a:r>
          </a:p>
          <a:p>
            <a:r>
              <a:rPr lang="sr-Latn-RS" sz="2400" dirty="0"/>
              <a:t>Reprodukcija + „izgladnjavanje“ (mortalitet zavisan od gustine)</a:t>
            </a:r>
            <a:endParaRPr lang="en-US" sz="2400" dirty="0"/>
          </a:p>
          <a:p>
            <a:r>
              <a:rPr lang="en-US" sz="2400" i="1" dirty="0"/>
              <a:t>r</a:t>
            </a:r>
            <a:r>
              <a:rPr lang="sr-Latn-RS" sz="2400" dirty="0"/>
              <a:t> je kontrolni parametar </a:t>
            </a:r>
            <a:r>
              <a:rPr lang="sr-Latn-RS" sz="2400" dirty="0">
                <a:sym typeface="Symbol" panose="05050102010706020507" pitchFamily="18" charset="2"/>
              </a:rPr>
              <a:t> </a:t>
            </a:r>
            <a:r>
              <a:rPr lang="en-US" sz="2400" dirty="0">
                <a:sym typeface="Symbol" panose="05050102010706020507" pitchFamily="18" charset="2"/>
              </a:rPr>
              <a:t>[0, 4].</a:t>
            </a:r>
            <a:endParaRPr lang="sr-Latn-RS" sz="2400" dirty="0"/>
          </a:p>
          <a:p>
            <a:r>
              <a:rPr lang="en-US" sz="2400" dirty="0"/>
              <a:t>Feigenbaum</a:t>
            </a:r>
            <a:r>
              <a:rPr lang="sr-Latn-RS" sz="2400" dirty="0"/>
              <a:t>ova tačka: </a:t>
            </a:r>
            <a:r>
              <a:rPr lang="sr-Latn-RS" sz="2400" i="1" dirty="0"/>
              <a:t>r</a:t>
            </a:r>
            <a:r>
              <a:rPr lang="en-US" sz="2400" dirty="0"/>
              <a:t> = 3.56994456… </a:t>
            </a:r>
          </a:p>
          <a:p>
            <a:endParaRPr lang="en-US" sz="240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A1749084-084F-4BAE-9BD3-90BF90BE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88" y="474447"/>
            <a:ext cx="7200900" cy="148590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Primer: l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ogisti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čka mapa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1A2F051-D3DB-4AD5-BBBA-2B89728F3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85406"/>
              </p:ext>
            </p:extLst>
          </p:nvPr>
        </p:nvGraphicFramePr>
        <p:xfrm>
          <a:off x="4321175" y="2286000"/>
          <a:ext cx="220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3" imgW="1104840" imgH="253800" progId="Equation.DSMT4">
                  <p:embed/>
                </p:oleObj>
              </mc:Choice>
              <mc:Fallback>
                <p:oleObj name="Equation" r:id="rId3" imgW="1104840" imgH="253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286000"/>
                        <a:ext cx="2209800" cy="50800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959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05048-6732-4999-8026-A17072E80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D9DDA-C95C-4058-9807-8D323D3D1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ifurcationDiagram.png">
            <a:extLst>
              <a:ext uri="{FF2B5EF4-FFF2-40B4-BE49-F238E27FC236}">
                <a16:creationId xmlns:a16="http://schemas.microsoft.com/office/drawing/2014/main" id="{842CBD2B-6606-4B1D-B0AE-BE3BD49EB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B3663-657F-4C47-A26A-94C2DB1E8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23850"/>
            <a:ext cx="7200900" cy="1118237"/>
          </a:xfrm>
        </p:spPr>
        <p:txBody>
          <a:bodyPr>
            <a:normAutofit fontScale="90000"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Primer: 1D deterministički ĆA sa Pravilom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C4E7B-4F1A-4802-B649-0C3ED6402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0" y="5654038"/>
            <a:ext cx="7677150" cy="1118237"/>
          </a:xfrm>
        </p:spPr>
        <p:txBody>
          <a:bodyPr/>
          <a:lstStyle/>
          <a:p>
            <a:r>
              <a:rPr lang="sr-Latn-RS" dirty="0"/>
              <a:t>Haotično ponašanje nije lako uočiti na kratkim vremenskim skalama... 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578FB-3B2D-47FB-91A5-5D2EC839E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1800225"/>
            <a:ext cx="5276850" cy="3571875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ysClr val="window" lastClr="FFFFFF"/>
            </a:solidFill>
          </a:ln>
        </p:spPr>
      </p:pic>
    </p:spTree>
    <p:extLst>
      <p:ext uri="{BB962C8B-B14F-4D97-AF65-F5344CB8AC3E}">
        <p14:creationId xmlns:p14="http://schemas.microsoft.com/office/powerpoint/2010/main" val="409223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F5A3-45F8-4E0A-97C9-5D9171D2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7" y="5248275"/>
            <a:ext cx="7762875" cy="1171575"/>
          </a:xfrm>
        </p:spPr>
        <p:txBody>
          <a:bodyPr>
            <a:noAutofit/>
          </a:bodyPr>
          <a:lstStyle/>
          <a:p>
            <a:r>
              <a:rPr lang="sr-Latn-RS" sz="2800" i="1" dirty="0"/>
              <a:t>Counterpart </a:t>
            </a:r>
            <a:r>
              <a:rPr lang="sr-Latn-RS" sz="2800" dirty="0"/>
              <a:t>– i inače sjajna ilustracija filozofskih problema vezanih za modalnost i protivčinjeničke iskaze...</a:t>
            </a:r>
            <a:endParaRPr lang="en-US" sz="2800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EB237-2206-4B02-B53E-9A2A7269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69" y="914400"/>
            <a:ext cx="7179733" cy="4038600"/>
          </a:xfrm>
        </p:spPr>
      </p:pic>
    </p:spTree>
    <p:extLst>
      <p:ext uri="{BB962C8B-B14F-4D97-AF65-F5344CB8AC3E}">
        <p14:creationId xmlns:p14="http://schemas.microsoft.com/office/powerpoint/2010/main" val="33316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6ACBF-D3C4-40AC-8A3A-AAD19CD1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71475"/>
            <a:ext cx="7200900" cy="148590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Sačekajmo malo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655D7AC4-58E8-4406-B6B4-05EBC0F3B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7" y="1524000"/>
            <a:ext cx="8799935" cy="439997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F85F11-E510-43BA-9167-9F9DFBD2A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175" y="6134100"/>
            <a:ext cx="8191499" cy="512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...</a:t>
            </a:r>
            <a:r>
              <a:rPr lang="sr-Latn-RS" dirty="0"/>
              <a:t>i razlika između „</a:t>
            </a:r>
            <a:r>
              <a:rPr lang="en-US" dirty="0"/>
              <a:t>regular</a:t>
            </a:r>
            <a:r>
              <a:rPr lang="sr-Latn-RS" dirty="0"/>
              <a:t>nog</a:t>
            </a:r>
            <a:r>
              <a:rPr lang="en-US" dirty="0"/>
              <a:t>” </a:t>
            </a:r>
            <a:r>
              <a:rPr lang="sr-Latn-RS" dirty="0"/>
              <a:t>i „haotičnog</a:t>
            </a:r>
            <a:r>
              <a:rPr lang="en-US" dirty="0"/>
              <a:t>” </a:t>
            </a:r>
            <a:r>
              <a:rPr lang="sr-Latn-RS" dirty="0"/>
              <a:t>krila počinje da se uočava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29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8B0068-CEE6-4C54-9E42-39131FC153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062990"/>
            <a:ext cx="9144000" cy="4732020"/>
          </a:xfrm>
        </p:spPr>
      </p:pic>
    </p:spTree>
    <p:extLst>
      <p:ext uri="{BB962C8B-B14F-4D97-AF65-F5344CB8AC3E}">
        <p14:creationId xmlns:p14="http://schemas.microsoft.com/office/powerpoint/2010/main" val="207985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F375-D999-4127-AB15-0EE79742D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04825"/>
            <a:ext cx="7200900" cy="1285875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Bizar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o: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koloracija školjki zasnovana na Pravilu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099C43-BD83-424C-A09F-F53621E7BE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3527" y="2286000"/>
            <a:ext cx="4200525" cy="315039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84A9C-DE8B-4A3A-B621-C57922179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633" y="2066925"/>
            <a:ext cx="3335840" cy="4133850"/>
          </a:xfrm>
        </p:spPr>
        <p:txBody>
          <a:bodyPr/>
          <a:lstStyle/>
          <a:p>
            <a:r>
              <a:rPr lang="en-US" dirty="0"/>
              <a:t>Trop</a:t>
            </a:r>
            <a:r>
              <a:rPr lang="sr-Latn-RS" dirty="0"/>
              <a:t>ske školjke vrste</a:t>
            </a:r>
            <a:r>
              <a:rPr lang="en-US" dirty="0"/>
              <a:t> </a:t>
            </a:r>
            <a:r>
              <a:rPr lang="en-US" i="1" dirty="0"/>
              <a:t>Conus textile </a:t>
            </a:r>
            <a:r>
              <a:rPr lang="en-US" dirty="0"/>
              <a:t>(predator</a:t>
            </a:r>
            <a:r>
              <a:rPr lang="sr-Latn-RS" dirty="0"/>
              <a:t>i</a:t>
            </a:r>
            <a:r>
              <a:rPr lang="en-US" dirty="0"/>
              <a:t>, </a:t>
            </a:r>
            <a:r>
              <a:rPr lang="sr-Latn-RS" dirty="0"/>
              <a:t>otrovne</a:t>
            </a:r>
            <a:r>
              <a:rPr lang="en-US" dirty="0"/>
              <a:t>).</a:t>
            </a:r>
          </a:p>
          <a:p>
            <a:r>
              <a:rPr lang="en-US" dirty="0"/>
              <a:t>B Ermentrout, J Campbell, </a:t>
            </a:r>
            <a:r>
              <a:rPr lang="sr-Latn-RS" dirty="0"/>
              <a:t>&amp;</a:t>
            </a:r>
            <a:r>
              <a:rPr lang="en-US" dirty="0"/>
              <a:t> G Oster (1986): A model for shell patterns based on neural activity. </a:t>
            </a:r>
            <a:r>
              <a:rPr lang="en-US" i="1" dirty="0"/>
              <a:t>The Veliger </a:t>
            </a:r>
            <a:r>
              <a:rPr lang="en-US" b="1" dirty="0"/>
              <a:t>24</a:t>
            </a:r>
            <a:r>
              <a:rPr lang="en-US" dirty="0"/>
              <a:t>:369–388.</a:t>
            </a:r>
          </a:p>
          <a:p>
            <a:r>
              <a:rPr lang="sr-Latn-RS" dirty="0"/>
              <a:t>Uzroci i dalje misteriozni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7304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67DB-E5A4-4EA9-A15B-FCED0904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4" y="266700"/>
            <a:ext cx="7877175" cy="148590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Primer: zvezdane orbite u galaktičkom potencijalu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7A8505-6683-43B7-B875-A0F29D22FE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925441"/>
            <a:ext cx="4872017" cy="459918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32FCB-7C2F-43BA-9DF1-450491BBF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0774" y="6238874"/>
            <a:ext cx="2943225" cy="571501"/>
          </a:xfrm>
        </p:spPr>
        <p:txBody>
          <a:bodyPr/>
          <a:lstStyle/>
          <a:p>
            <a:r>
              <a:rPr lang="sr-Latn-RS" dirty="0"/>
              <a:t>Hunt et al. (2016)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B2E65-0F54-4FF1-9E9D-B21000BA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332" y="341583"/>
            <a:ext cx="8030068" cy="1591992"/>
          </a:xfrm>
        </p:spPr>
        <p:txBody>
          <a:bodyPr>
            <a:normAutofit fontScale="90000"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Konačno: 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što Zemlja možda i nije najbolji lakmus-test nastanjivosti?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D07F4D-0F87-4E4C-84A8-968201CA0C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0082" y="2155410"/>
            <a:ext cx="3686668" cy="36506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7FA1E-41B6-43F1-8FD7-A551800E2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3450" y="2265694"/>
            <a:ext cx="4012390" cy="4219456"/>
          </a:xfrm>
        </p:spPr>
        <p:txBody>
          <a:bodyPr>
            <a:normAutofit/>
          </a:bodyPr>
          <a:lstStyle/>
          <a:p>
            <a:r>
              <a:rPr lang="sr-Latn-RS" dirty="0">
                <a:latin typeface="Corbel" panose="020B0503020204020204" pitchFamily="34" charset="0"/>
              </a:rPr>
              <a:t>Chopra &amp; Lineweaver (2016): problem je što je Zemlja... očigledno nastanjena!</a:t>
            </a:r>
          </a:p>
          <a:p>
            <a:r>
              <a:rPr lang="en-US" dirty="0">
                <a:latin typeface="Corbel" panose="020B0503020204020204" pitchFamily="34" charset="0"/>
              </a:rPr>
              <a:t>“Gaian bottleneck”: </a:t>
            </a:r>
            <a:r>
              <a:rPr lang="en-US" dirty="0" err="1">
                <a:latin typeface="Corbel" panose="020B0503020204020204" pitchFamily="34" charset="0"/>
              </a:rPr>
              <a:t>biosfera</a:t>
            </a:r>
            <a:r>
              <a:rPr lang="en-US" dirty="0">
                <a:latin typeface="Corbel" panose="020B0503020204020204" pitchFamily="34" charset="0"/>
              </a:rPr>
              <a:t> poma</a:t>
            </a:r>
            <a:r>
              <a:rPr lang="sr-Latn-RS" dirty="0">
                <a:latin typeface="Corbel" panose="020B0503020204020204" pitchFamily="34" charset="0"/>
              </a:rPr>
              <a:t>že održavanju nastanjivosti.</a:t>
            </a:r>
          </a:p>
          <a:p>
            <a:r>
              <a:rPr lang="sr-Latn-RS" dirty="0">
                <a:latin typeface="Corbel" panose="020B0503020204020204" pitchFamily="34" charset="0"/>
              </a:rPr>
              <a:t> Za to je neophodno da se na ranoj Zemlji steknu određeni uslovi unutar konačnog „vremenskog prozora“.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ECB3-20C7-4EA4-97F1-5C73AEC17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323849"/>
            <a:ext cx="8162925" cy="14859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Zbog biotičke 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povratne sprege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Zemlja (danas) nije tipična u referentnoj klasi Zemljolikih planeta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A26D33C-0A2B-4F05-B312-35E75AE763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9" y="2435692"/>
            <a:ext cx="8924925" cy="3658032"/>
          </a:xfrm>
        </p:spPr>
      </p:pic>
    </p:spTree>
    <p:extLst>
      <p:ext uri="{BB962C8B-B14F-4D97-AF65-F5344CB8AC3E}">
        <p14:creationId xmlns:p14="http://schemas.microsoft.com/office/powerpoint/2010/main" val="384639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2001-7F4B-4099-AB01-DCC3F51E7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295275"/>
            <a:ext cx="6429375" cy="14859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Nelinearna dinamika podriva argumente posibilista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410C6-302D-4074-B5CE-B53B401D02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537" y="2486024"/>
            <a:ext cx="7577138" cy="3952876"/>
          </a:xfrm>
        </p:spPr>
        <p:txBody>
          <a:bodyPr>
            <a:normAutofit/>
          </a:bodyPr>
          <a:lstStyle/>
          <a:p>
            <a:r>
              <a:rPr lang="sr-Latn-RS" sz="2400" dirty="0"/>
              <a:t>Ako bi svi objekti imali individualni identitet, tada ne bi moglo biti numeričke razlike (između individua) bez esencijalne razlike. </a:t>
            </a:r>
          </a:p>
          <a:p>
            <a:r>
              <a:rPr lang="sr-Latn-RS" sz="2400" dirty="0"/>
              <a:t>Ako je numerička razlika ekstremno mala (npr. 10</a:t>
            </a:r>
            <a:r>
              <a:rPr lang="sr-Latn-RS" sz="2400" baseline="30000" dirty="0"/>
              <a:t>–100</a:t>
            </a:r>
            <a:r>
              <a:rPr lang="sr-Latn-RS" sz="2400" dirty="0"/>
              <a:t>) to zvuči apsurdno.</a:t>
            </a:r>
          </a:p>
          <a:p>
            <a:r>
              <a:rPr lang="sr-Latn-RS" sz="2400" dirty="0"/>
              <a:t>Ali haos čini da se male razlike eksponencijalno uvećavaju... </a:t>
            </a:r>
          </a:p>
          <a:p>
            <a:r>
              <a:rPr lang="sr-Latn-RS" sz="2400" dirty="0"/>
              <a:t>...i onda „bezvremeno jeste“ mora uključivati </a:t>
            </a:r>
            <a:r>
              <a:rPr lang="sr-Latn-RS" sz="2400" b="1" dirty="0"/>
              <a:t>uvećanu </a:t>
            </a:r>
            <a:r>
              <a:rPr lang="sr-Latn-RS" sz="2400" dirty="0"/>
              <a:t>razliku.</a:t>
            </a:r>
          </a:p>
          <a:p>
            <a:endParaRPr lang="en-US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6FB316-BAC3-427F-8B6A-AEE45B9CE2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92" y="104775"/>
            <a:ext cx="1852230" cy="2228850"/>
          </a:xfrm>
        </p:spPr>
      </p:pic>
    </p:spTree>
    <p:extLst>
      <p:ext uri="{BB962C8B-B14F-4D97-AF65-F5344CB8AC3E}">
        <p14:creationId xmlns:p14="http://schemas.microsoft.com/office/powerpoint/2010/main" val="28989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34D7B-CF87-4FFC-90DC-980708D4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Umesto zaključka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9129C-AE94-461D-8F24-0480480DC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57375"/>
            <a:ext cx="7200900" cy="4381500"/>
          </a:xfrm>
        </p:spPr>
        <p:txBody>
          <a:bodyPr>
            <a:normAutofit/>
          </a:bodyPr>
          <a:lstStyle/>
          <a:p>
            <a:r>
              <a:rPr lang="sr-Latn-RS" dirty="0"/>
              <a:t>Nelinearna dinamika pruža (neočekivanu?) podršku Kvajnovom negiranju </a:t>
            </a:r>
            <a:r>
              <a:rPr lang="sr-Latn-RS" i="1" dirty="0"/>
              <a:t>de re </a:t>
            </a:r>
            <a:r>
              <a:rPr lang="sr-Latn-RS" dirty="0"/>
              <a:t>modalnosti. </a:t>
            </a:r>
          </a:p>
          <a:p>
            <a:r>
              <a:rPr lang="sr-Latn-RS" dirty="0"/>
              <a:t>Argumenti za „retku Zemlju“ su daleko slabiji nego što se naizgled čine. </a:t>
            </a:r>
          </a:p>
          <a:p>
            <a:r>
              <a:rPr lang="sr-Latn-RS" dirty="0"/>
              <a:t>Mnogo preostalog posla:</a:t>
            </a:r>
          </a:p>
          <a:p>
            <a:pPr lvl="1"/>
            <a:r>
              <a:rPr lang="sl-SI" i="0" dirty="0"/>
              <a:t>Šta sve treba kvantifikovati da bi se kvantifikovala nastanjivost?</a:t>
            </a:r>
          </a:p>
          <a:p>
            <a:pPr lvl="1"/>
            <a:r>
              <a:rPr lang="sl-SI" i="0" dirty="0"/>
              <a:t>Kontingencija vs. konvergencija u evoluciji? </a:t>
            </a:r>
          </a:p>
          <a:p>
            <a:pPr lvl="1"/>
            <a:r>
              <a:rPr lang="sl-SI" i="0" dirty="0">
                <a:solidFill>
                  <a:schemeClr val="tx1"/>
                </a:solidFill>
              </a:rPr>
              <a:t>Postoji li koherentan i praktičan kriterijum </a:t>
            </a:r>
            <a:r>
              <a:rPr lang="sl-SI" dirty="0">
                <a:solidFill>
                  <a:schemeClr val="tx1"/>
                </a:solidFill>
              </a:rPr>
              <a:t>de dicto </a:t>
            </a:r>
            <a:r>
              <a:rPr lang="sl-SI" i="0" dirty="0">
                <a:solidFill>
                  <a:schemeClr val="tx1"/>
                </a:solidFill>
              </a:rPr>
              <a:t>designacije „druge/nove Zemlje“?</a:t>
            </a:r>
          </a:p>
          <a:p>
            <a:pPr lvl="1"/>
            <a:r>
              <a:rPr lang="sl-SI" i="0">
                <a:solidFill>
                  <a:schemeClr val="tx1"/>
                </a:solidFill>
              </a:rPr>
              <a:t>Holizam nelinearne evolucije?</a:t>
            </a:r>
            <a:endParaRPr lang="sr-Latn-RS" i="0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5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Резултат слика за hercule poirot">
            <a:extLst>
              <a:ext uri="{FF2B5EF4-FFF2-40B4-BE49-F238E27FC236}">
                <a16:creationId xmlns:a16="http://schemas.microsoft.com/office/drawing/2014/main" id="{776F872D-AF22-418D-BFF0-EF601FEC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25538"/>
            <a:ext cx="50673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6">
            <a:extLst>
              <a:ext uri="{FF2B5EF4-FFF2-40B4-BE49-F238E27FC236}">
                <a16:creationId xmlns:a16="http://schemas.microsoft.com/office/drawing/2014/main" id="{87BCC863-E5D9-44D4-AC19-A52F34AE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02602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latin typeface="Arial Black" panose="020B0A04020102020204" pitchFamily="34" charset="0"/>
              </a:rPr>
              <a:t>„It is not important who the suspect is.</a:t>
            </a:r>
            <a:br>
              <a:rPr lang="en-US" altLang="en-US" dirty="0">
                <a:latin typeface="Arial Black" panose="020B0A04020102020204" pitchFamily="34" charset="0"/>
              </a:rPr>
            </a:br>
            <a:r>
              <a:rPr lang="en-US" altLang="en-US" dirty="0">
                <a:latin typeface="Arial Black" panose="020B0A04020102020204" pitchFamily="34" charset="0"/>
              </a:rPr>
              <a:t>It is important who the suspect </a:t>
            </a:r>
            <a:r>
              <a:rPr lang="en-US" altLang="en-US" i="1" dirty="0">
                <a:latin typeface="Arial Black" panose="020B0A04020102020204" pitchFamily="34" charset="0"/>
              </a:rPr>
              <a:t>is</a:t>
            </a:r>
            <a:r>
              <a:rPr lang="en-US" altLang="en-US" dirty="0">
                <a:latin typeface="Arial Black" panose="020B0A04020102020204" pitchFamily="34" charset="0"/>
              </a:rPr>
              <a:t>.</a:t>
            </a:r>
            <a:r>
              <a:rPr lang="en-US" alt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“</a:t>
            </a:r>
            <a:endParaRPr lang="en-US" altLang="en-US" sz="4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7" name="TextBox 6">
            <a:extLst>
              <a:ext uri="{FF2B5EF4-FFF2-40B4-BE49-F238E27FC236}">
                <a16:creationId xmlns:a16="http://schemas.microsoft.com/office/drawing/2014/main" id="{984FE220-E611-46C3-B9D6-BB45A4357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5911850"/>
            <a:ext cx="1512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/>
              <a:t>Hercule</a:t>
            </a:r>
            <a:r>
              <a:rPr lang="en-US" altLang="en-US" sz="1600" dirty="0"/>
              <a:t> Poirot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81715"/>
            <a:ext cx="5105400" cy="1219200"/>
          </a:xfrm>
        </p:spPr>
        <p:txBody>
          <a:bodyPr/>
          <a:lstStyle/>
          <a:p>
            <a:pPr>
              <a:buFontTx/>
              <a:buNone/>
            </a:pPr>
            <a:r>
              <a:rPr lang="sl-SI" sz="1600" b="1" dirty="0">
                <a:solidFill>
                  <a:schemeClr val="accent2"/>
                </a:solidFill>
                <a:latin typeface="Corbel" panose="020B0503020204020204" pitchFamily="34" charset="0"/>
              </a:rPr>
              <a:t>    </a:t>
            </a:r>
            <a:r>
              <a:rPr lang="sl-SI" sz="1600" b="1" dirty="0">
                <a:solidFill>
                  <a:srgbClr val="C00000"/>
                </a:solidFill>
                <a:latin typeface="Corbel" panose="020B0503020204020204" pitchFamily="34" charset="0"/>
              </a:rPr>
              <a:t>Najveći kompliment koji nekome možete učiniti jeste da ga kritikujete. </a:t>
            </a:r>
          </a:p>
          <a:p>
            <a:pPr>
              <a:buFontTx/>
              <a:buNone/>
            </a:pPr>
            <a:r>
              <a:rPr lang="sl-SI" sz="1600" b="1" dirty="0">
                <a:latin typeface="Corbel" panose="020B0503020204020204" pitchFamily="34" charset="0"/>
              </a:rPr>
              <a:t>				– Sir Karl R. </a:t>
            </a:r>
            <a:r>
              <a:rPr lang="sl-SI" sz="1600" b="1" dirty="0" err="1">
                <a:latin typeface="Corbel" panose="020B0503020204020204" pitchFamily="34" charset="0"/>
              </a:rPr>
              <a:t>Popper</a:t>
            </a:r>
            <a:endParaRPr lang="sl-SI" sz="1600" b="1" dirty="0">
              <a:latin typeface="Corbel" panose="020B0503020204020204" pitchFamily="34" charset="0"/>
            </a:endParaRPr>
          </a:p>
          <a:p>
            <a:pPr>
              <a:buFontTx/>
              <a:buNone/>
            </a:pPr>
            <a:endParaRPr lang="en-US" sz="1600" b="1" dirty="0">
              <a:solidFill>
                <a:schemeClr val="bg2"/>
              </a:solidFill>
              <a:latin typeface="Corbel" panose="020B0503020204020204" pitchFamily="34" charset="0"/>
            </a:endParaRP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752600" y="5426075"/>
            <a:ext cx="57150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sl-SI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Hvala na pažnji!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PITANJA? KOMENTARI?</a:t>
            </a:r>
            <a:r>
              <a:rPr lang="sl-SI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KRITIKE?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45" name="Picture 5" descr="omn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1524000"/>
            <a:ext cx="4876800" cy="3678990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DB8701-7072-4FD9-90AC-1D9715A8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48" y="4929008"/>
            <a:ext cx="3293852" cy="18527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526D4-58D2-41EE-8B48-64E95F9C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Modalnost i nužnost – prvi paradoks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45EEE-F432-4FB4-B6AC-30445FB8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66975"/>
            <a:ext cx="76581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Sun</a:t>
            </a:r>
            <a:r>
              <a:rPr lang="sr-Latn-RS" sz="2400" dirty="0"/>
              <a:t>čev sistem ima 8 planeta.</a:t>
            </a:r>
            <a:endParaRPr lang="en-US" sz="2400" dirty="0"/>
          </a:p>
          <a:p>
            <a:r>
              <a:rPr lang="sr-Latn-RS" sz="2400" dirty="0"/>
              <a:t>8 je nužno (= analitički, logički) manje od 9.</a:t>
            </a:r>
            <a:endParaRPr lang="en-US" sz="2400" dirty="0"/>
          </a:p>
          <a:p>
            <a:pPr marL="0" indent="0">
              <a:buNone/>
            </a:pPr>
            <a:r>
              <a:rPr lang="sr-Latn-RS" sz="2400" dirty="0"/>
              <a:t>________________________________________________</a:t>
            </a:r>
            <a:endParaRPr lang="en-US" sz="2400" dirty="0"/>
          </a:p>
          <a:p>
            <a:r>
              <a:rPr lang="sr-Latn-RS" sz="2400" dirty="0"/>
              <a:t>Sunčev sistem nužno ima manje od 9 planeta.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E6AFC8C-BDB8-4E78-B416-1B1211270D83}"/>
              </a:ext>
            </a:extLst>
          </p:cNvPr>
          <p:cNvSpPr/>
          <p:nvPr/>
        </p:nvSpPr>
        <p:spPr>
          <a:xfrm flipH="1">
            <a:off x="2925074" y="4569483"/>
            <a:ext cx="3293852" cy="763578"/>
          </a:xfrm>
          <a:prstGeom prst="cloudCallout">
            <a:avLst>
              <a:gd name="adj1" fmla="val -47908"/>
              <a:gd name="adj2" fmla="val 8410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700" dirty="0">
                <a:solidFill>
                  <a:schemeClr val="tx1"/>
                </a:solidFill>
              </a:rPr>
              <a:t>Ovo </a:t>
            </a:r>
            <a:r>
              <a:rPr lang="sr-Latn-RS" sz="1700" b="1" dirty="0">
                <a:solidFill>
                  <a:schemeClr val="tx1"/>
                </a:solidFill>
              </a:rPr>
              <a:t>zvuči</a:t>
            </a:r>
            <a:r>
              <a:rPr lang="sr-Latn-RS" sz="1700" dirty="0">
                <a:solidFill>
                  <a:schemeClr val="tx1"/>
                </a:solidFill>
              </a:rPr>
              <a:t> pogrešno...</a:t>
            </a:r>
            <a:endParaRPr lang="en-US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2BD8-D254-4C3E-B098-755ECC17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88375"/>
            <a:ext cx="7200900" cy="1485900"/>
          </a:xfrm>
        </p:spPr>
        <p:txBody>
          <a:bodyPr/>
          <a:lstStyle/>
          <a:p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re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dicto 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shvatanje iskaza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48261-6F2D-4FDB-B00E-132B480B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95500"/>
            <a:ext cx="7200900" cy="3352800"/>
          </a:xfrm>
        </p:spPr>
        <p:txBody>
          <a:bodyPr>
            <a:normAutofit/>
          </a:bodyPr>
          <a:lstStyle/>
          <a:p>
            <a:r>
              <a:rPr lang="sr-Latn-RS" sz="2400" dirty="0"/>
              <a:t>Nil Armstrong je </a:t>
            </a:r>
            <a:r>
              <a:rPr lang="en-US" sz="2400" dirty="0"/>
              <a:t>bio </a:t>
            </a:r>
            <a:r>
              <a:rPr lang="sr-Latn-RS" sz="2400" dirty="0"/>
              <a:t>prvi čovek na Mesecu.</a:t>
            </a:r>
          </a:p>
          <a:p>
            <a:r>
              <a:rPr lang="sr-Latn-RS" sz="2400" dirty="0"/>
              <a:t>Tomislav Nikolić je </a:t>
            </a:r>
            <a:r>
              <a:rPr lang="en-US" sz="2400" dirty="0"/>
              <a:t>bio </a:t>
            </a:r>
            <a:r>
              <a:rPr lang="sr-Latn-RS" sz="2400" dirty="0"/>
              <a:t>prvi čovek na Mesecu.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72231-886E-4376-8810-FD52D686F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4076700"/>
            <a:ext cx="4495799" cy="2392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360B42-0772-47E2-B3D3-8248C5E78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57625"/>
            <a:ext cx="29146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62EBF-A035-4DF0-AD70-1D516F2F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09576"/>
            <a:ext cx="7200900" cy="14859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Quine (1943): de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ignacija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</a:t>
            </a:r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čenje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6F2C2-F6F5-4D28-9859-E66B7E8AA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000251"/>
            <a:ext cx="7200900" cy="4448174"/>
          </a:xfrm>
        </p:spPr>
        <p:txBody>
          <a:bodyPr>
            <a:normAutofit/>
          </a:bodyPr>
          <a:lstStyle/>
          <a:p>
            <a:r>
              <a:rPr lang="sr-Latn-RS" sz="2400" dirty="0"/>
              <a:t>Designacija („imenovanje“): pojedinačni navodnici ’x’</a:t>
            </a:r>
          </a:p>
          <a:p>
            <a:r>
              <a:rPr lang="sr-Latn-RS" sz="2400" dirty="0"/>
              <a:t>Večernjača = Zornjača (= Venera)</a:t>
            </a:r>
          </a:p>
          <a:p>
            <a:r>
              <a:rPr lang="sr-Latn-RS" sz="2400" dirty="0"/>
              <a:t>’Večernjača’ </a:t>
            </a:r>
            <a:r>
              <a:rPr lang="sr-Latn-RS" sz="2400" dirty="0">
                <a:sym typeface="Symbol" panose="05050102010706020507" pitchFamily="18" charset="2"/>
              </a:rPr>
              <a:t> ’Zornjača’</a:t>
            </a:r>
          </a:p>
          <a:p>
            <a:r>
              <a:rPr lang="sr-Latn-RS" sz="2400" dirty="0">
                <a:sym typeface="Symbol" panose="05050102010706020507" pitchFamily="18" charset="2"/>
              </a:rPr>
              <a:t>’Nil Armstrong’  ’Tomislav Nikolić’</a:t>
            </a:r>
          </a:p>
          <a:p>
            <a:r>
              <a:rPr lang="sr-Latn-RS" sz="2400" dirty="0">
                <a:sym typeface="Symbol" panose="05050102010706020507" pitchFamily="18" charset="2"/>
              </a:rPr>
              <a:t>Moguća vremenska ekstenzija:</a:t>
            </a:r>
          </a:p>
          <a:p>
            <a:endParaRPr lang="sr-Latn-RS" sz="2400" dirty="0">
              <a:sym typeface="Symbol" panose="05050102010706020507" pitchFamily="18" charset="2"/>
            </a:endParaRPr>
          </a:p>
          <a:p>
            <a:endParaRPr lang="sr-Latn-RS" sz="2400" dirty="0">
              <a:sym typeface="Symbol" panose="05050102010706020507" pitchFamily="18" charset="2"/>
            </a:endParaRPr>
          </a:p>
          <a:p>
            <a:r>
              <a:rPr lang="en-US" sz="2400" dirty="0" err="1">
                <a:sym typeface="Symbol" panose="05050102010706020507" pitchFamily="18" charset="2"/>
              </a:rPr>
              <a:t>Aristotel</a:t>
            </a:r>
            <a:r>
              <a:rPr lang="en-US" sz="2400" dirty="0">
                <a:sym typeface="Symbol" panose="05050102010706020507" pitchFamily="18" charset="2"/>
              </a:rPr>
              <a:t>: e</a:t>
            </a:r>
            <a:r>
              <a:rPr lang="sr-Latn-RS" sz="2400" dirty="0">
                <a:sym typeface="Symbol" panose="05050102010706020507" pitchFamily="18" charset="2"/>
              </a:rPr>
              <a:t>sencijalne </a:t>
            </a:r>
            <a:r>
              <a:rPr lang="sr-Latn-RS" sz="2400" i="1" dirty="0">
                <a:sym typeface="Symbol" panose="05050102010706020507" pitchFamily="18" charset="2"/>
              </a:rPr>
              <a:t>vs</a:t>
            </a:r>
            <a:r>
              <a:rPr lang="sr-Latn-RS" sz="2400" dirty="0">
                <a:sym typeface="Symbol" panose="05050102010706020507" pitchFamily="18" charset="2"/>
              </a:rPr>
              <a:t>. akcidentalne osobine.</a:t>
            </a:r>
          </a:p>
          <a:p>
            <a:endParaRPr lang="en-US" sz="24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52ABD24-ADB6-4363-8356-B765C7B6A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30422"/>
              </p:ext>
            </p:extLst>
          </p:nvPr>
        </p:nvGraphicFramePr>
        <p:xfrm>
          <a:off x="647880" y="4962525"/>
          <a:ext cx="83815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4190760" imgH="253800" progId="Equation.DSMT4">
                  <p:embed/>
                </p:oleObj>
              </mc:Choice>
              <mc:Fallback>
                <p:oleObj name="Equation" r:id="rId3" imgW="41907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E3915EA-B1FD-4FB2-B87B-AAA20C06D4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7880" y="4962525"/>
                        <a:ext cx="838152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79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FB2EF-C460-4159-A937-D9C49D06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6225"/>
            <a:ext cx="7715250" cy="1485900"/>
          </a:xfrm>
        </p:spPr>
        <p:txBody>
          <a:bodyPr/>
          <a:lstStyle/>
          <a:p>
            <a:r>
              <a:rPr 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 nas zanima nastanjivost?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72BA-ACD0-4EC0-889B-2F8891A5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647825"/>
            <a:ext cx="7200900" cy="4933950"/>
          </a:xfrm>
        </p:spPr>
        <p:txBody>
          <a:bodyPr>
            <a:normAutofit/>
          </a:bodyPr>
          <a:lstStyle/>
          <a:p>
            <a:r>
              <a:rPr lang="sr-Latn-RS" sz="2400" dirty="0"/>
              <a:t>Prostornovremenska ekstenzija Dekartovog </a:t>
            </a:r>
            <a:r>
              <a:rPr lang="sr-Latn-RS" sz="2400" i="1" dirty="0"/>
              <a:t>cogito</a:t>
            </a:r>
            <a:r>
              <a:rPr lang="sr-Latn-RS" sz="2400" dirty="0"/>
              <a:t>.</a:t>
            </a:r>
          </a:p>
          <a:p>
            <a:r>
              <a:rPr lang="sr-Latn-RS" sz="2400" dirty="0"/>
              <a:t>Takođe i </a:t>
            </a:r>
            <a:r>
              <a:rPr lang="sr-Latn-RS" sz="2400" b="1" dirty="0"/>
              <a:t>evoluciona</a:t>
            </a:r>
            <a:r>
              <a:rPr lang="sr-Latn-RS" sz="2400" dirty="0"/>
              <a:t> ekstenzija – naturalistički subjekt nemoguć bez nastanjivosti.</a:t>
            </a:r>
          </a:p>
          <a:p>
            <a:r>
              <a:rPr lang="sr-Latn-RS" sz="2400" dirty="0"/>
              <a:t>Od oko 2000. godine naovamo – centralni pojam astrobiologije...</a:t>
            </a:r>
          </a:p>
          <a:p>
            <a:r>
              <a:rPr lang="sr-Latn-RS" sz="2400" dirty="0"/>
              <a:t>...ali vrlo, vrlo loše definisan </a:t>
            </a:r>
            <a:r>
              <a:rPr lang="sr-Latn-RS" sz="2800" b="1" dirty="0">
                <a:sym typeface="Wingdings" panose="05000000000000000000" pitchFamily="2" charset="2"/>
              </a:rPr>
              <a:t></a:t>
            </a:r>
            <a:endParaRPr lang="sr-Latn-RS" sz="2400" b="1" dirty="0"/>
          </a:p>
          <a:p>
            <a:r>
              <a:rPr lang="sr-Latn-RS" sz="2400" dirty="0"/>
              <a:t>Dosadašnji pokušaji kvantifikacije vrlo ograničeni (npr. Gowanlock et al. 2011; Barnes et al. 2015; Shields et al. 2016; Saha et al. 2018).</a:t>
            </a:r>
          </a:p>
          <a:p>
            <a:r>
              <a:rPr lang="sr-Latn-RS" sz="2400" dirty="0"/>
              <a:t>Potrebna je teorija nastanjivosti!</a:t>
            </a:r>
          </a:p>
        </p:txBody>
      </p:sp>
    </p:spTree>
    <p:extLst>
      <p:ext uri="{BB962C8B-B14F-4D97-AF65-F5344CB8AC3E}">
        <p14:creationId xmlns:p14="http://schemas.microsoft.com/office/powerpoint/2010/main" val="23937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40" y="349886"/>
            <a:ext cx="8405063" cy="1422930"/>
          </a:xfrm>
        </p:spPr>
        <p:txBody>
          <a:bodyPr>
            <a:noAutofit/>
          </a:bodyPr>
          <a:lstStyle/>
          <a:p>
            <a:pPr algn="ctr"/>
            <a:r>
              <a:rPr 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Naša planeta jeste nastanjiva, ali – </a:t>
            </a:r>
            <a:r>
              <a:rPr lang="sr-Latn-R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zašto?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44" y="2266950"/>
            <a:ext cx="3796092" cy="4241164"/>
          </a:xfrm>
        </p:spPr>
        <p:txBody>
          <a:bodyPr>
            <a:normAutofit/>
          </a:bodyPr>
          <a:lstStyle/>
          <a:p>
            <a:r>
              <a:rPr lang="sr-Latn-RS" sz="2100" dirty="0"/>
              <a:t>Mala vežba: zamisliti Zemlju na kojoj nikad nije bilo života!</a:t>
            </a:r>
          </a:p>
          <a:p>
            <a:r>
              <a:rPr lang="en-US" sz="2100" dirty="0" err="1"/>
              <a:t>Istorija</a:t>
            </a:r>
            <a:r>
              <a:rPr lang="en-US" sz="2100" dirty="0"/>
              <a:t> </a:t>
            </a:r>
            <a:r>
              <a:rPr lang="en-US" sz="2100" dirty="0" err="1"/>
              <a:t>Zemlje</a:t>
            </a:r>
            <a:r>
              <a:rPr lang="en-US" sz="2100" dirty="0"/>
              <a:t> se </a:t>
            </a:r>
            <a:r>
              <a:rPr lang="sr-Latn-R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praksi n</a:t>
            </a: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2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sl-SI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 </a:t>
            </a:r>
            <a:r>
              <a:rPr lang="sl-SI" sz="2100" dirty="0"/>
              <a:t>razdvojiti od istorije biosfere.</a:t>
            </a:r>
          </a:p>
          <a:p>
            <a:r>
              <a:rPr lang="sl-SI" sz="2100" dirty="0"/>
              <a:t>Da li može metafizički? Tj. da li je nastanjivost esencijalna ili akcidentalna osobina?</a:t>
            </a:r>
          </a:p>
          <a:p>
            <a:r>
              <a:rPr lang="sl-SI" sz="2100" dirty="0"/>
              <a:t>(nezavisno od konteksta)</a:t>
            </a:r>
          </a:p>
        </p:txBody>
      </p:sp>
      <p:pic>
        <p:nvPicPr>
          <p:cNvPr id="4" name="Picture 4" descr="600px-NASA-Apollo8-Dec24-Earthr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71" y="1995176"/>
            <a:ext cx="4219156" cy="4353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glow rad="25400">
              <a:schemeClr val="bg1"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53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635" y="263677"/>
            <a:ext cx="8201025" cy="1485900"/>
          </a:xfrm>
        </p:spPr>
        <p:txBody>
          <a:bodyPr>
            <a:normAutofit/>
          </a:bodyPr>
          <a:lstStyle/>
          <a:p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je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BITNO u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istoriji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sl-SI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planete?</a:t>
            </a:r>
            <a:endParaRPr lang="sr-Latn-R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35" y="1400199"/>
            <a:ext cx="7829551" cy="4972025"/>
          </a:xfrm>
        </p:spPr>
        <p:txBody>
          <a:bodyPr>
            <a:normAutofit/>
          </a:bodyPr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Kondenzacija Zemlje </a:t>
            </a:r>
            <a:r>
              <a:rPr lang="sl-SI" dirty="0"/>
              <a:t>(-4540±50 Ma)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Nastanak Meseca</a:t>
            </a:r>
            <a:r>
              <a:rPr lang="sl-SI" dirty="0"/>
              <a:t> (-4527±10 ili -4480±20 Ma)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Kasno teško bombardovanje </a:t>
            </a:r>
            <a:r>
              <a:rPr lang="sl-SI" dirty="0"/>
              <a:t>(-</a:t>
            </a:r>
            <a:r>
              <a:rPr lang="en-US" dirty="0"/>
              <a:t>[</a:t>
            </a:r>
            <a:r>
              <a:rPr lang="sl-SI" dirty="0"/>
              <a:t>4100–3800</a:t>
            </a:r>
            <a:r>
              <a:rPr lang="en-US" dirty="0"/>
              <a:t>]</a:t>
            </a:r>
            <a:r>
              <a:rPr lang="sl-SI" dirty="0"/>
              <a:t> Ma) </a:t>
            </a: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iogeneza </a:t>
            </a:r>
            <a:r>
              <a:rPr lang="sl-SI" dirty="0"/>
              <a:t>(-3800? Ma)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„Snežna grudva“ </a:t>
            </a:r>
            <a:r>
              <a:rPr lang="sl-SI" dirty="0"/>
              <a:t>(-2400, -650, ? Ma)</a:t>
            </a:r>
            <a:endParaRPr lang="en-US" dirty="0"/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Ediakarska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fauna </a:t>
            </a:r>
            <a:r>
              <a:rPr lang="en-US" dirty="0"/>
              <a:t>(-[635–542] Ma)</a:t>
            </a:r>
            <a:endParaRPr lang="sl-SI" dirty="0"/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Kambrijska eksplozija </a:t>
            </a:r>
            <a:r>
              <a:rPr lang="sl-SI" dirty="0"/>
              <a:t>(-</a:t>
            </a:r>
            <a:r>
              <a:rPr lang="en-US" dirty="0"/>
              <a:t>[</a:t>
            </a:r>
            <a:r>
              <a:rPr lang="sl-SI" dirty="0"/>
              <a:t>540-530</a:t>
            </a:r>
            <a:r>
              <a:rPr lang="en-US" dirty="0"/>
              <a:t>]</a:t>
            </a:r>
            <a:r>
              <a:rPr lang="sl-SI" dirty="0"/>
              <a:t> Ma)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„Velikih šest“ masovnih izumiranja </a:t>
            </a:r>
            <a:r>
              <a:rPr lang="sl-SI" dirty="0"/>
              <a:t>(-542?, -443/450?, -374?, -251, -205, -65.5 Ma)</a:t>
            </a:r>
          </a:p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Noogeneza</a:t>
            </a:r>
            <a:r>
              <a:rPr lang="sl-SI" dirty="0"/>
              <a:t> (-2 Ma </a:t>
            </a:r>
            <a:r>
              <a:rPr lang="en-US" dirty="0"/>
              <a:t>??</a:t>
            </a:r>
            <a:r>
              <a:rPr lang="sl-SI" dirty="0"/>
              <a:t>?)</a:t>
            </a:r>
          </a:p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Antropocen</a:t>
            </a:r>
            <a:r>
              <a:rPr lang="sl-SI" dirty="0"/>
              <a:t> (danas?)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17307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6478</TotalTime>
  <Words>1583</Words>
  <Application>Microsoft Office PowerPoint</Application>
  <PresentationFormat>On-screen Show (4:3)</PresentationFormat>
  <Paragraphs>178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Corbel</vt:lpstr>
      <vt:lpstr>Franklin Gothic Book</vt:lpstr>
      <vt:lpstr>Crop</vt:lpstr>
      <vt:lpstr>Equation</vt:lpstr>
      <vt:lpstr>Istorija zemlje, Kvajn i modalna nastanjivost</vt:lpstr>
      <vt:lpstr>Motivi, izvori</vt:lpstr>
      <vt:lpstr>Counterpart – i inače sjajna ilustracija filozofskih problema vezanih za modalnost i protivčinjeničke iskaze...</vt:lpstr>
      <vt:lpstr>Modalnost i nužnost – prvi paradoks </vt:lpstr>
      <vt:lpstr>De re i de dicto shvatanje iskaza</vt:lpstr>
      <vt:lpstr>Quine (1943): designacija vs. značenje</vt:lpstr>
      <vt:lpstr>Zašto nas zanima nastanjivost?</vt:lpstr>
      <vt:lpstr>Naša planeta jeste nastanjiva, ali – zašto?</vt:lpstr>
      <vt:lpstr>Šta je BITNO u istoriji naše planete?</vt:lpstr>
      <vt:lpstr>„History matters...“</vt:lpstr>
      <vt:lpstr>2000: hipoteza Retke Zemlje</vt:lpstr>
      <vt:lpstr>Wallace: Man‘s Place in the Universe (1903)</vt:lpstr>
      <vt:lpstr>Uslovi za nastanjivost (nezavisni?)</vt:lpstr>
      <vt:lpstr>Ako imamo mnoštvo NEZAVISNIH zahteva...</vt:lpstr>
      <vt:lpstr>Naš prijatelj Jupiter?</vt:lpstr>
      <vt:lpstr>PowerPoint Presentation</vt:lpstr>
      <vt:lpstr>(sličan slučaj: Mesec i stabilnost rotacije)</vt:lpstr>
      <vt:lpstr>U malo strožoj formi...</vt:lpstr>
      <vt:lpstr>Ali, ima li Zemlje bez Jupitera?</vt:lpstr>
      <vt:lpstr>Nefizički ceteris paribus?</vt:lpstr>
      <vt:lpstr>PowerPoint Presentation</vt:lpstr>
      <vt:lpstr>Trans-svetski identitet?</vt:lpstr>
      <vt:lpstr>Lewis (1968): counterpart theory</vt:lpstr>
      <vt:lpstr>Kvajnovsko rešenje</vt:lpstr>
      <vt:lpstr>PowerPoint Presentation</vt:lpstr>
      <vt:lpstr>Nelinearna dinamika i haos</vt:lpstr>
      <vt:lpstr>Primer: logistička mapa</vt:lpstr>
      <vt:lpstr>PowerPoint Presentation</vt:lpstr>
      <vt:lpstr>Primer: 1D deterministički ĆA sa Pravilom 30</vt:lpstr>
      <vt:lpstr>Sačekajmo malo...</vt:lpstr>
      <vt:lpstr>PowerPoint Presentation</vt:lpstr>
      <vt:lpstr>Bizarno: koloracija školjki zasnovana na Pravilu 30!</vt:lpstr>
      <vt:lpstr>Primer: zvezdane orbite u galaktičkom potencijalu</vt:lpstr>
      <vt:lpstr>Konačno: zašto Zemlja možda i nije najbolji lakmus-test nastanjivosti?</vt:lpstr>
      <vt:lpstr>Zbog biotičke povratne sprege, Zemlja (danas) nije tipična u referentnoj klasi Zemljolikih planeta</vt:lpstr>
      <vt:lpstr>Nelinearna dinamika podriva argumente posibilista</vt:lpstr>
      <vt:lpstr>Umesto zaključka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Astrobiologija, Kvajn i de re modalnost</dc:title>
  <dc:creator>Milan</dc:creator>
  <cp:lastModifiedBy>Milan</cp:lastModifiedBy>
  <cp:revision>70</cp:revision>
  <dcterms:created xsi:type="dcterms:W3CDTF">2019-09-30T22:36:06Z</dcterms:created>
  <dcterms:modified xsi:type="dcterms:W3CDTF">2019-11-19T04:40:23Z</dcterms:modified>
</cp:coreProperties>
</file>