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3" r:id="rId2"/>
    <p:sldId id="291" r:id="rId3"/>
    <p:sldId id="359" r:id="rId4"/>
    <p:sldId id="354" r:id="rId5"/>
    <p:sldId id="355" r:id="rId6"/>
    <p:sldId id="295" r:id="rId7"/>
    <p:sldId id="297" r:id="rId8"/>
    <p:sldId id="356" r:id="rId9"/>
    <p:sldId id="357" r:id="rId10"/>
    <p:sldId id="364" r:id="rId11"/>
    <p:sldId id="365" r:id="rId12"/>
    <p:sldId id="277" r:id="rId13"/>
    <p:sldId id="285" r:id="rId14"/>
    <p:sldId id="342" r:id="rId15"/>
    <p:sldId id="266" r:id="rId16"/>
    <p:sldId id="367" r:id="rId17"/>
    <p:sldId id="366" r:id="rId18"/>
    <p:sldId id="340" r:id="rId19"/>
    <p:sldId id="368" r:id="rId20"/>
    <p:sldId id="369" r:id="rId21"/>
    <p:sldId id="370" r:id="rId22"/>
    <p:sldId id="373" r:id="rId23"/>
    <p:sldId id="358" r:id="rId24"/>
    <p:sldId id="374" r:id="rId25"/>
    <p:sldId id="383" r:id="rId26"/>
    <p:sldId id="360" r:id="rId27"/>
    <p:sldId id="361" r:id="rId28"/>
    <p:sldId id="375" r:id="rId29"/>
    <p:sldId id="377" r:id="rId30"/>
    <p:sldId id="378" r:id="rId31"/>
    <p:sldId id="387" r:id="rId32"/>
    <p:sldId id="333" r:id="rId33"/>
    <p:sldId id="388" r:id="rId34"/>
    <p:sldId id="379" r:id="rId35"/>
    <p:sldId id="389" r:id="rId36"/>
    <p:sldId id="380" r:id="rId37"/>
    <p:sldId id="381" r:id="rId38"/>
    <p:sldId id="352" r:id="rId39"/>
    <p:sldId id="268" r:id="rId40"/>
    <p:sldId id="286" r:id="rId41"/>
    <p:sldId id="382" r:id="rId42"/>
    <p:sldId id="399" r:id="rId43"/>
    <p:sldId id="347" r:id="rId44"/>
    <p:sldId id="390" r:id="rId45"/>
    <p:sldId id="391" r:id="rId46"/>
    <p:sldId id="392" r:id="rId47"/>
    <p:sldId id="393" r:id="rId48"/>
    <p:sldId id="394" r:id="rId49"/>
    <p:sldId id="351" r:id="rId50"/>
    <p:sldId id="395" r:id="rId51"/>
    <p:sldId id="396" r:id="rId52"/>
    <p:sldId id="287" r:id="rId53"/>
    <p:sldId id="398" r:id="rId54"/>
    <p:sldId id="402" r:id="rId55"/>
    <p:sldId id="403" r:id="rId56"/>
    <p:sldId id="386" r:id="rId57"/>
    <p:sldId id="385" r:id="rId58"/>
    <p:sldId id="270" r:id="rId59"/>
    <p:sldId id="310" r:id="rId60"/>
    <p:sldId id="397" r:id="rId61"/>
    <p:sldId id="404" r:id="rId62"/>
    <p:sldId id="405" r:id="rId63"/>
    <p:sldId id="400" r:id="rId64"/>
    <p:sldId id="409" r:id="rId65"/>
    <p:sldId id="348" r:id="rId66"/>
    <p:sldId id="411" r:id="rId67"/>
    <p:sldId id="412" r:id="rId68"/>
    <p:sldId id="371" r:id="rId69"/>
    <p:sldId id="329" r:id="rId70"/>
    <p:sldId id="343" r:id="rId71"/>
    <p:sldId id="410" r:id="rId72"/>
    <p:sldId id="406" r:id="rId73"/>
    <p:sldId id="407" r:id="rId74"/>
    <p:sldId id="40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660"/>
  </p:normalViewPr>
  <p:slideViewPr>
    <p:cSldViewPr>
      <p:cViewPr varScale="1">
        <p:scale>
          <a:sx n="87" d="100"/>
          <a:sy n="87" d="100"/>
        </p:scale>
        <p:origin x="-1458" y="-102"/>
      </p:cViewPr>
      <p:guideLst>
        <p:guide orient="horz" pos="2160"/>
        <p:guide pos="2880"/>
      </p:guideLst>
    </p:cSldViewPr>
  </p:slideViewPr>
  <p:notesTextViewPr>
    <p:cViewPr>
      <p:scale>
        <a:sx n="1" d="1"/>
        <a:sy n="1" d="1"/>
      </p:scale>
      <p:origin x="0" y="0"/>
    </p:cViewPr>
  </p:notesTextViewPr>
  <p:sorterViewPr>
    <p:cViewPr>
      <p:scale>
        <a:sx n="100" d="100"/>
        <a:sy n="100" d="100"/>
      </p:scale>
      <p:origin x="0" y="102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53A719-6A06-416D-A9AD-9A4621FEA16E}"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264516190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53A719-6A06-416D-A9AD-9A4621FEA16E}"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59321186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53A719-6A06-416D-A9AD-9A4621FEA16E}"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1679415338"/>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53A719-6A06-416D-A9AD-9A4621FEA16E}"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246796558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53A719-6A06-416D-A9AD-9A4621FEA16E}" type="datetimeFigureOut">
              <a:rPr lang="en-US" smtClean="0"/>
              <a:t>12/20/2017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181230660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53A719-6A06-416D-A9AD-9A4621FEA16E}" type="datetimeFigureOut">
              <a:rPr lang="en-US" smtClean="0"/>
              <a:t>12/20/2017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199034579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53A719-6A06-416D-A9AD-9A4621FEA16E}" type="datetimeFigureOut">
              <a:rPr lang="en-US" smtClean="0"/>
              <a:t>12/20/2017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114203646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53A719-6A06-416D-A9AD-9A4621FEA16E}" type="datetimeFigureOut">
              <a:rPr lang="en-US" smtClean="0"/>
              <a:t>12/20/2017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289564725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3A719-6A06-416D-A9AD-9A4621FEA16E}" type="datetimeFigureOut">
              <a:rPr lang="en-US" smtClean="0"/>
              <a:t>12/20/2017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23295602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3A719-6A06-416D-A9AD-9A4621FEA16E}" type="datetimeFigureOut">
              <a:rPr lang="en-US" smtClean="0"/>
              <a:t>12/20/2017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56496806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3A719-6A06-416D-A9AD-9A4621FEA16E}" type="datetimeFigureOut">
              <a:rPr lang="en-US" smtClean="0"/>
              <a:t>12/20/2017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FD8AC-5365-4A65-9705-8A4E4001F274}" type="slidenum">
              <a:rPr lang="en-US" smtClean="0"/>
              <a:t>‹#›</a:t>
            </a:fld>
            <a:endParaRPr lang="en-US"/>
          </a:p>
        </p:txBody>
      </p:sp>
    </p:spTree>
    <p:extLst>
      <p:ext uri="{BB962C8B-B14F-4D97-AF65-F5344CB8AC3E}">
        <p14:creationId xmlns:p14="http://schemas.microsoft.com/office/powerpoint/2010/main" val="116634270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3A719-6A06-416D-A9AD-9A4621FEA16E}" type="datetimeFigureOut">
              <a:rPr lang="en-US" smtClean="0"/>
              <a:t>12/20/2017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FD8AC-5365-4A65-9705-8A4E4001F274}" type="slidenum">
              <a:rPr lang="en-US" smtClean="0"/>
              <a:t>‹#›</a:t>
            </a:fld>
            <a:endParaRPr lang="en-US"/>
          </a:p>
        </p:txBody>
      </p:sp>
    </p:spTree>
    <p:extLst>
      <p:ext uri="{BB962C8B-B14F-4D97-AF65-F5344CB8AC3E}">
        <p14:creationId xmlns:p14="http://schemas.microsoft.com/office/powerpoint/2010/main" val="200633761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g"/><Relationship Id="rId10" Type="http://schemas.openxmlformats.org/officeDocument/2006/relationships/image" Target="../media/image58.jpeg"/><Relationship Id="rId4" Type="http://schemas.openxmlformats.org/officeDocument/2006/relationships/image" Target="../media/image52.JPG"/><Relationship Id="rId9"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2.JP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2.tiff"/><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14400"/>
            <a:ext cx="7772400" cy="1676400"/>
          </a:xfrm>
        </p:spPr>
        <p:txBody>
          <a:bodyPr>
            <a:normAutofit fontScale="90000"/>
          </a:bodyPr>
          <a:lstStyle/>
          <a:p>
            <a:r>
              <a:rPr lang="en-US" sz="1800" dirty="0" smtClean="0">
                <a:solidFill>
                  <a:srgbClr val="FF0000"/>
                </a:solidFill>
              </a:rPr>
              <a:t>Dragomir Bond</a:t>
            </a:r>
            <a:r>
              <a:rPr lang="sr-Latn-RS" sz="1800" dirty="0" err="1" smtClean="0">
                <a:solidFill>
                  <a:srgbClr val="FF0000"/>
                </a:solidFill>
              </a:rPr>
              <a:t>žić</a:t>
            </a:r>
            <a:r>
              <a:rPr lang="sr-Latn-RS" sz="1800" dirty="0" smtClean="0">
                <a:solidFill>
                  <a:srgbClr val="FF0000"/>
                </a:solidFill>
              </a:rPr>
              <a:t/>
            </a:r>
            <a:br>
              <a:rPr lang="sr-Latn-RS" sz="1800" dirty="0" smtClean="0">
                <a:solidFill>
                  <a:srgbClr val="FF0000"/>
                </a:solidFill>
              </a:rPr>
            </a:br>
            <a:r>
              <a:rPr lang="en-US" sz="6600" dirty="0" smtClean="0">
                <a:solidFill>
                  <a:srgbClr val="FF0000"/>
                </a:solidFill>
              </a:rPr>
              <a:t/>
            </a:r>
            <a:br>
              <a:rPr lang="en-US" sz="6600" dirty="0" smtClean="0">
                <a:solidFill>
                  <a:srgbClr val="FF0000"/>
                </a:solidFill>
              </a:rPr>
            </a:br>
            <a:r>
              <a:rPr lang="sr-Latn-RS" sz="6600" dirty="0" smtClean="0">
                <a:solidFill>
                  <a:srgbClr val="FF0000"/>
                </a:solidFill>
              </a:rPr>
              <a:t>NAUKA I POLITIKA</a:t>
            </a:r>
            <a:endParaRPr lang="en-US" sz="6600" dirty="0">
              <a:solidFill>
                <a:srgbClr val="FF0000"/>
              </a:solidFill>
            </a:endParaRPr>
          </a:p>
        </p:txBody>
      </p:sp>
      <p:sp>
        <p:nvSpPr>
          <p:cNvPr id="3" name="Subtitle 2"/>
          <p:cNvSpPr>
            <a:spLocks noGrp="1"/>
          </p:cNvSpPr>
          <p:nvPr>
            <p:ph type="subTitle" idx="1"/>
          </p:nvPr>
        </p:nvSpPr>
        <p:spPr>
          <a:xfrm>
            <a:off x="1524000" y="2895600"/>
            <a:ext cx="6400800" cy="1752600"/>
          </a:xfrm>
        </p:spPr>
        <p:txBody>
          <a:bodyPr/>
          <a:lstStyle/>
          <a:p>
            <a:r>
              <a:rPr lang="sr-Latn-RS" dirty="0">
                <a:solidFill>
                  <a:srgbClr val="FF0000"/>
                </a:solidFill>
              </a:rPr>
              <a:t>VOJNI NUKLEARNI PROGRAM SOCIJALISTIČKE </a:t>
            </a:r>
            <a:r>
              <a:rPr lang="sr-Latn-RS" dirty="0" smtClean="0">
                <a:solidFill>
                  <a:srgbClr val="FF0000"/>
                </a:solidFill>
              </a:rPr>
              <a:t>JUGOSLAVIJE IZMEĐU AMBICIJA I STVARNOSTI</a:t>
            </a:r>
            <a:endParaRPr lang="en-US" dirty="0">
              <a:solidFill>
                <a:srgbClr val="FF0000"/>
              </a:solidFill>
            </a:endParaRPr>
          </a:p>
        </p:txBody>
      </p:sp>
    </p:spTree>
    <p:extLst>
      <p:ext uri="{BB962C8B-B14F-4D97-AF65-F5344CB8AC3E}">
        <p14:creationId xmlns:p14="http://schemas.microsoft.com/office/powerpoint/2010/main" val="107225601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OTEŽAVAJUĆE OKOLNOSTI 1945</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sr-Latn-RS" dirty="0" smtClean="0"/>
              <a:t>Jugoslavija bila ekonomski i naučno zaostala zemlja</a:t>
            </a:r>
          </a:p>
          <a:p>
            <a:r>
              <a:rPr lang="sr-Latn-RS" dirty="0" smtClean="0"/>
              <a:t>Izašla iz razornog rata sa velikim ljudskim i materijalnim gubicima, suočena sa revolucionarnom smenom vlasti i krupnim društveno-ekonomskim promenama</a:t>
            </a:r>
          </a:p>
          <a:p>
            <a:r>
              <a:rPr lang="sr-Latn-RS" dirty="0" smtClean="0"/>
              <a:t>U univerzitetskim centrima pre rata postojale katedre za izučavanje fizike, hemije i fizičke hemije, ali bez ikakvih naučnih i istraživačkih mogućnosti i kapaciteta</a:t>
            </a:r>
          </a:p>
          <a:p>
            <a:r>
              <a:rPr lang="sr-Latn-RS" dirty="0" smtClean="0"/>
              <a:t>Kadrovska baza bila veoma slaba</a:t>
            </a:r>
            <a:endParaRPr lang="en-US" dirty="0"/>
          </a:p>
        </p:txBody>
      </p:sp>
    </p:spTree>
    <p:extLst>
      <p:ext uri="{BB962C8B-B14F-4D97-AF65-F5344CB8AC3E}">
        <p14:creationId xmlns:p14="http://schemas.microsoft.com/office/powerpoint/2010/main" val="194444972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KADROVI</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sr-Latn-RS" sz="1600" u="sng" dirty="0" smtClean="0">
                <a:solidFill>
                  <a:srgbClr val="FF0000"/>
                </a:solidFill>
              </a:rPr>
              <a:t>Dragoljub Jovanović </a:t>
            </a:r>
            <a:r>
              <a:rPr lang="sr-Latn-RS" sz="1600" dirty="0" smtClean="0"/>
              <a:t>(1891-1970) – srpski fizičar, doktorirao na Sorboni 1925 </a:t>
            </a:r>
          </a:p>
          <a:p>
            <a:pPr marL="0" indent="0">
              <a:buNone/>
            </a:pPr>
            <a:endParaRPr lang="sr-Latn-RS" sz="1600" dirty="0" smtClean="0"/>
          </a:p>
          <a:p>
            <a:pPr marL="0" indent="0">
              <a:buNone/>
            </a:pPr>
            <a:endParaRPr lang="sr-Latn-RS" sz="1600" dirty="0"/>
          </a:p>
          <a:p>
            <a:pPr marL="0" indent="0">
              <a:buNone/>
            </a:pPr>
            <a:endParaRPr lang="sr-Latn-RS" sz="1600" dirty="0" smtClean="0"/>
          </a:p>
          <a:p>
            <a:r>
              <a:rPr lang="sr-Latn-RS" sz="1600" u="sng" dirty="0" smtClean="0">
                <a:solidFill>
                  <a:srgbClr val="FF0000"/>
                </a:solidFill>
              </a:rPr>
              <a:t>Ivan </a:t>
            </a:r>
            <a:r>
              <a:rPr lang="sr-Latn-RS" sz="1600" u="sng" dirty="0" err="1" smtClean="0">
                <a:solidFill>
                  <a:srgbClr val="FF0000"/>
                </a:solidFill>
              </a:rPr>
              <a:t>Supek</a:t>
            </a:r>
            <a:r>
              <a:rPr lang="sr-Latn-RS" sz="1600" u="sng" dirty="0" smtClean="0">
                <a:solidFill>
                  <a:srgbClr val="FF0000"/>
                </a:solidFill>
              </a:rPr>
              <a:t> </a:t>
            </a:r>
            <a:r>
              <a:rPr lang="sr-Latn-RS" sz="1600" dirty="0" smtClean="0"/>
              <a:t>(1915-2007) – hrvatski fizičar, filozof i književnik, doktorirao 1939. u Lajpcigu </a:t>
            </a:r>
          </a:p>
          <a:p>
            <a:pPr marL="0" indent="0">
              <a:buNone/>
            </a:pPr>
            <a:endParaRPr lang="sr-Latn-RS" sz="1600" dirty="0" smtClean="0"/>
          </a:p>
          <a:p>
            <a:pPr marL="0" indent="0">
              <a:buNone/>
            </a:pPr>
            <a:endParaRPr lang="sr-Latn-RS" sz="1600" dirty="0"/>
          </a:p>
          <a:p>
            <a:pPr marL="0" indent="0">
              <a:buNone/>
            </a:pPr>
            <a:endParaRPr lang="sr-Latn-RS" sz="1600" dirty="0" smtClean="0"/>
          </a:p>
          <a:p>
            <a:r>
              <a:rPr lang="sr-Latn-RS" sz="1600" u="sng" dirty="0" smtClean="0">
                <a:solidFill>
                  <a:srgbClr val="FF0000"/>
                </a:solidFill>
              </a:rPr>
              <a:t>Anton </a:t>
            </a:r>
            <a:r>
              <a:rPr lang="sr-Latn-RS" sz="1600" u="sng" dirty="0" err="1" smtClean="0">
                <a:solidFill>
                  <a:srgbClr val="FF0000"/>
                </a:solidFill>
              </a:rPr>
              <a:t>Peterlin</a:t>
            </a:r>
            <a:r>
              <a:rPr lang="sr-Latn-RS" sz="1600" u="sng" dirty="0" smtClean="0">
                <a:solidFill>
                  <a:srgbClr val="FF0000"/>
                </a:solidFill>
              </a:rPr>
              <a:t> </a:t>
            </a:r>
            <a:r>
              <a:rPr lang="sr-Latn-RS" sz="1600" dirty="0" smtClean="0"/>
              <a:t>(1908-1993) – slovenački hemičar, doktorirao 1938. u Berlinu</a:t>
            </a:r>
          </a:p>
          <a:p>
            <a:endParaRPr lang="sr-Latn-RS" sz="1600" dirty="0" smtClean="0"/>
          </a:p>
          <a:p>
            <a:endParaRPr lang="sr-Latn-RS" sz="1600" dirty="0"/>
          </a:p>
          <a:p>
            <a:endParaRPr lang="sr-Latn-RS" sz="1600" dirty="0" smtClean="0"/>
          </a:p>
          <a:p>
            <a:r>
              <a:rPr lang="sr-Latn-RS" sz="1600" u="sng" dirty="0" smtClean="0">
                <a:solidFill>
                  <a:srgbClr val="FF0000"/>
                </a:solidFill>
              </a:rPr>
              <a:t>Stevan Dedijer </a:t>
            </a:r>
            <a:r>
              <a:rPr lang="sr-Latn-RS" sz="1600" dirty="0" smtClean="0"/>
              <a:t>(1911-2004) – student teorijske fizike na </a:t>
            </a:r>
            <a:r>
              <a:rPr lang="sr-Latn-RS" sz="1600" dirty="0" err="1" smtClean="0"/>
              <a:t>Prinstonu</a:t>
            </a:r>
            <a:r>
              <a:rPr lang="sr-Latn-RS" sz="1600" dirty="0" smtClean="0"/>
              <a:t> 1930-1934</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514" y="1447800"/>
            <a:ext cx="863600" cy="1295400"/>
          </a:xfrm>
          <a:prstGeom prst="rect">
            <a:avLst/>
          </a:prstGeom>
        </p:spPr>
      </p:pic>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629" y="2755754"/>
            <a:ext cx="998862" cy="1295400"/>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746" y="3390900"/>
            <a:ext cx="946654" cy="1385823"/>
          </a:xfrm>
          <a:prstGeom prst="rect">
            <a:avLst/>
          </a:prstGeom>
        </p:spPr>
      </p:pic>
      <p:pic>
        <p:nvPicPr>
          <p:cNvPr id="8"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30493" t="14632" r="49085" b="48435"/>
          <a:stretch/>
        </p:blipFill>
        <p:spPr>
          <a:xfrm>
            <a:off x="7543800" y="4876800"/>
            <a:ext cx="1058008" cy="1447800"/>
          </a:xfrm>
          <a:prstGeom prst="rect">
            <a:avLst/>
          </a:prstGeom>
        </p:spPr>
      </p:pic>
    </p:spTree>
    <p:extLst>
      <p:ext uri="{BB962C8B-B14F-4D97-AF65-F5344CB8AC3E}">
        <p14:creationId xmlns:p14="http://schemas.microsoft.com/office/powerpoint/2010/main" val="63376103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sz="4000" b="0" dirty="0" smtClean="0">
                <a:solidFill>
                  <a:srgbClr val="FF0000"/>
                </a:solidFill>
              </a:rPr>
              <a:t>PAVLE SAVIĆ</a:t>
            </a:r>
            <a:r>
              <a:rPr lang="sr-Latn-RS" sz="4000" b="0" dirty="0" smtClean="0"/>
              <a:t/>
            </a:r>
            <a:br>
              <a:rPr lang="sr-Latn-RS" sz="4000" b="0" dirty="0" smtClean="0"/>
            </a:br>
            <a:r>
              <a:rPr lang="sr-Latn-RS" sz="4000" b="0" dirty="0" smtClean="0"/>
              <a:t>(1909-1994)</a:t>
            </a:r>
            <a:endParaRPr lang="en-US" sz="4000" b="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795" y="737393"/>
            <a:ext cx="3521605" cy="5282407"/>
          </a:xfrm>
        </p:spPr>
      </p:pic>
      <p:sp>
        <p:nvSpPr>
          <p:cNvPr id="4" name="Text Placeholder 3"/>
          <p:cNvSpPr>
            <a:spLocks noGrp="1"/>
          </p:cNvSpPr>
          <p:nvPr>
            <p:ph type="body" sz="half" idx="2"/>
          </p:nvPr>
        </p:nvSpPr>
        <p:spPr/>
        <p:txBody>
          <a:bodyPr>
            <a:normAutofit lnSpcReduction="10000"/>
          </a:bodyPr>
          <a:lstStyle/>
          <a:p>
            <a:pPr marL="285750" indent="-285750">
              <a:buFontTx/>
              <a:buChar char="-"/>
            </a:pPr>
            <a:r>
              <a:rPr lang="sr-Latn-RS" dirty="0" smtClean="0"/>
              <a:t>Rođen 1909. u Solunu</a:t>
            </a:r>
          </a:p>
          <a:p>
            <a:pPr marL="285750" indent="-285750">
              <a:buFontTx/>
              <a:buChar char="-"/>
            </a:pPr>
            <a:r>
              <a:rPr lang="sr-Latn-RS" dirty="0" smtClean="0"/>
              <a:t>Završio fizičku hemiju na Filozofskom fakultetu u Beogradu 193</a:t>
            </a:r>
            <a:r>
              <a:rPr lang="en-US" dirty="0" smtClean="0"/>
              <a:t>2</a:t>
            </a:r>
            <a:endParaRPr lang="sr-Latn-RS" dirty="0" smtClean="0"/>
          </a:p>
          <a:p>
            <a:pPr marL="285750" indent="-285750">
              <a:buFontTx/>
              <a:buChar char="-"/>
            </a:pPr>
            <a:r>
              <a:rPr lang="sr-Latn-RS" dirty="0" smtClean="0"/>
              <a:t>Na studijskom boravku u Parizu 1935-1939; radio sa Irenom </a:t>
            </a:r>
            <a:r>
              <a:rPr lang="sr-Latn-RS" dirty="0" err="1" smtClean="0"/>
              <a:t>Žolio</a:t>
            </a:r>
            <a:r>
              <a:rPr lang="sr-Latn-RS" dirty="0" smtClean="0"/>
              <a:t> Kiri i doprineo otkriću fisije</a:t>
            </a:r>
          </a:p>
          <a:p>
            <a:pPr marL="285750" indent="-285750">
              <a:buFontTx/>
              <a:buChar char="-"/>
            </a:pPr>
            <a:r>
              <a:rPr lang="sr-Latn-RS" dirty="0" smtClean="0"/>
              <a:t>Član KPJ 1939</a:t>
            </a:r>
          </a:p>
          <a:p>
            <a:pPr marL="285750" indent="-285750">
              <a:buFontTx/>
              <a:buChar char="-"/>
            </a:pPr>
            <a:r>
              <a:rPr lang="sr-Latn-RS" dirty="0" smtClean="0"/>
              <a:t>U NOB 1941-1945</a:t>
            </a:r>
          </a:p>
          <a:p>
            <a:pPr marL="285750" indent="-285750">
              <a:buFontTx/>
              <a:buChar char="-"/>
            </a:pPr>
            <a:r>
              <a:rPr lang="sr-Latn-RS" dirty="0" smtClean="0"/>
              <a:t>Titov šifrant 1941-1943</a:t>
            </a:r>
          </a:p>
          <a:p>
            <a:pPr marL="285750" indent="-285750">
              <a:buFontTx/>
              <a:buChar char="-"/>
            </a:pPr>
            <a:r>
              <a:rPr lang="sr-Latn-RS" dirty="0" smtClean="0"/>
              <a:t>Član Predsedništva AVNOJ-a</a:t>
            </a:r>
          </a:p>
          <a:p>
            <a:pPr marL="285750" indent="-285750">
              <a:buFontTx/>
              <a:buChar char="-"/>
            </a:pPr>
            <a:r>
              <a:rPr lang="sr-Latn-RS" dirty="0" smtClean="0"/>
              <a:t>U Moskvi IV-X 1944</a:t>
            </a:r>
          </a:p>
          <a:p>
            <a:pPr marL="285750" indent="-285750">
              <a:buFontTx/>
              <a:buChar char="-"/>
            </a:pPr>
            <a:r>
              <a:rPr lang="sr-Latn-RS" dirty="0" smtClean="0"/>
              <a:t>Redovni profesor Beogradskog univerziteta X 1945</a:t>
            </a:r>
          </a:p>
          <a:p>
            <a:pPr marL="285750" indent="-285750">
              <a:buFontTx/>
              <a:buChar char="-"/>
            </a:pPr>
            <a:r>
              <a:rPr lang="sr-Latn-RS" dirty="0" smtClean="0"/>
              <a:t>Član SKA/SAN III 1946</a:t>
            </a:r>
          </a:p>
          <a:p>
            <a:pPr marL="285750" indent="-285750">
              <a:buFontTx/>
              <a:buChar char="-"/>
            </a:pPr>
            <a:r>
              <a:rPr lang="sr-Latn-RS" dirty="0" smtClean="0"/>
              <a:t>Osnivač i direktor Instituta u Vinči 1948-1949</a:t>
            </a:r>
          </a:p>
          <a:p>
            <a:pPr marL="285750" indent="-285750">
              <a:buFontTx/>
              <a:buChar char="-"/>
            </a:pPr>
            <a:r>
              <a:rPr lang="sr-Latn-RS" dirty="0" smtClean="0"/>
              <a:t>Član SKNE 1955-1960</a:t>
            </a:r>
          </a:p>
          <a:p>
            <a:pPr marL="285750" indent="-285750">
              <a:buFontTx/>
              <a:buChar char="-"/>
            </a:pPr>
            <a:r>
              <a:rPr lang="sr-Latn-RS" dirty="0" smtClean="0"/>
              <a:t>Predsednik SANU 1971-1981</a:t>
            </a:r>
          </a:p>
          <a:p>
            <a:pPr marL="285750" indent="-285750">
              <a:buFontTx/>
              <a:buChar char="-"/>
            </a:pPr>
            <a:r>
              <a:rPr lang="sr-Latn-RS" dirty="0" smtClean="0"/>
              <a:t>Umro 1994. u Beogradu</a:t>
            </a:r>
            <a:endParaRPr lang="sr-Latn-RS" dirty="0"/>
          </a:p>
        </p:txBody>
      </p:sp>
      <p:pic>
        <p:nvPicPr>
          <p:cNvPr id="7170" name="Picture 2" descr="C:\Users\Dragomir\Desktop\BONDZIC-U RADU\NUKLEARNA POLITIKA\AMBICIJE I ILUZIJE-KNJIGA\I MOJ TEKST\FOTOGRAFIJE\uradjeno\Potpis Sav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5311360"/>
            <a:ext cx="1295399" cy="64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964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PAVLE SAVIĆ U MOSKVI 1944.</a:t>
            </a:r>
            <a:br>
              <a:rPr lang="sr-Latn-RS" dirty="0" smtClean="0">
                <a:solidFill>
                  <a:srgbClr val="FF0000"/>
                </a:solidFill>
              </a:rPr>
            </a:br>
            <a:r>
              <a:rPr lang="sr-Latn-RS" sz="3100" dirty="0" smtClean="0"/>
              <a:t>(L. D. </a:t>
            </a:r>
            <a:r>
              <a:rPr lang="sr-Latn-RS" sz="3100" dirty="0" err="1" smtClean="0"/>
              <a:t>Landau</a:t>
            </a:r>
            <a:r>
              <a:rPr lang="sr-Latn-RS" sz="3100" dirty="0" smtClean="0"/>
              <a:t>, A. I. </a:t>
            </a:r>
            <a:r>
              <a:rPr lang="sr-Latn-RS" sz="3100" dirty="0" err="1" smtClean="0"/>
              <a:t>Alihanov</a:t>
            </a:r>
            <a:r>
              <a:rPr lang="sr-Latn-RS" sz="3100" dirty="0"/>
              <a:t>,</a:t>
            </a:r>
            <a:r>
              <a:rPr lang="sr-Latn-RS" sz="3100" dirty="0" smtClean="0"/>
              <a:t> A. </a:t>
            </a:r>
            <a:r>
              <a:rPr lang="sr-Latn-RS" sz="3100" dirty="0" err="1" smtClean="0"/>
              <a:t>Šaljnikov</a:t>
            </a:r>
            <a:r>
              <a:rPr lang="sr-Latn-RS" sz="3100" dirty="0" smtClean="0"/>
              <a:t> i P. Savić)</a:t>
            </a:r>
            <a:endParaRPr lang="en-US" sz="31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966188"/>
            <a:ext cx="5867400" cy="4057457"/>
          </a:xfrm>
        </p:spPr>
      </p:pic>
    </p:spTree>
    <p:extLst>
      <p:ext uri="{BB962C8B-B14F-4D97-AF65-F5344CB8AC3E}">
        <p14:creationId xmlns:p14="http://schemas.microsoft.com/office/powerpoint/2010/main" val="279802358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PISMA P. SAVIĆA I P. KAPICE TITU MARTA 1946.</a:t>
            </a:r>
            <a:endParaRPr lang="en-US" dirty="0">
              <a:solidFill>
                <a:srgbClr val="FF000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925" b="31632"/>
          <a:stretch/>
        </p:blipFill>
        <p:spPr>
          <a:xfrm>
            <a:off x="304800" y="1447800"/>
            <a:ext cx="3796153" cy="1774372"/>
          </a:xfrm>
        </p:spPr>
      </p:pic>
      <p:pic>
        <p:nvPicPr>
          <p:cNvPr id="15362" name="Picture 2" descr="C:\Users\Dragomir\Desktop\BONDZIC-U RADU\NUKLEARNA POLITIKA\AMBICIJE I ILUZIJE-KNJIGA\I MOJ TEKST\FOTOGRAFIJE\uradjeno\Savic Tit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374571"/>
            <a:ext cx="6096000" cy="321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84916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SMITOV IZVEŠTAJ O MENHETN PROJEKTU KOJI JE SAVIĆ POSLAO TITU 1946.</a:t>
            </a:r>
            <a:endParaRPr lang="en-US" dirty="0">
              <a:solidFill>
                <a:srgbClr val="FF0000"/>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34434" y="1600200"/>
            <a:ext cx="3084131" cy="452596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5400" y="1676400"/>
            <a:ext cx="2985734" cy="4415522"/>
          </a:xfrm>
        </p:spPr>
      </p:pic>
    </p:spTree>
    <p:extLst>
      <p:ext uri="{BB962C8B-B14F-4D97-AF65-F5344CB8AC3E}">
        <p14:creationId xmlns:p14="http://schemas.microsoft.com/office/powerpoint/2010/main" val="115440772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INSTITUT „BORIS KIDRIČ“ U VINČI </a:t>
            </a:r>
            <a:br>
              <a:rPr lang="sr-Latn-RS" dirty="0" smtClean="0">
                <a:solidFill>
                  <a:srgbClr val="FF0000"/>
                </a:solidFill>
              </a:rPr>
            </a:br>
            <a:r>
              <a:rPr lang="sr-Latn-RS" dirty="0" smtClean="0">
                <a:solidFill>
                  <a:srgbClr val="FF0000"/>
                </a:solidFill>
              </a:rPr>
              <a:t>osnovan 1948.</a:t>
            </a:r>
            <a:endParaRPr lang="en-US"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5141" y="1600200"/>
            <a:ext cx="6373718" cy="4525963"/>
          </a:xfrm>
        </p:spPr>
      </p:pic>
      <p:pic>
        <p:nvPicPr>
          <p:cNvPr id="16386" name="Picture 2" descr="C:\Users\Dragomir\Desktop\BONDZIC-U RADU\NUKLEARNA POLITIKA\AMBICIJE I ILUZIJE-KNJIGA\I MOJ TEKST\FOTOGRAFIJE\uradjeno\Vinca-pavle-sav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6096" y="4724400"/>
            <a:ext cx="1371600" cy="201335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66997" y="1371600"/>
            <a:ext cx="1447157" cy="2097329"/>
          </a:xfrm>
          <a:prstGeom prst="rect">
            <a:avLst/>
          </a:prstGeom>
        </p:spPr>
      </p:pic>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5994" y="1371600"/>
            <a:ext cx="1311805" cy="1967707"/>
          </a:xfrm>
          <a:prstGeom prst="rect">
            <a:avLst/>
          </a:prstGeom>
        </p:spPr>
      </p:pic>
      <p:pic>
        <p:nvPicPr>
          <p:cNvPr id="7"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37" y="4544477"/>
            <a:ext cx="1311275" cy="2171510"/>
          </a:xfrm>
          <a:prstGeom prst="rect">
            <a:avLst/>
          </a:prstGeom>
        </p:spPr>
      </p:pic>
    </p:spTree>
    <p:extLst>
      <p:ext uri="{BB962C8B-B14F-4D97-AF65-F5344CB8AC3E}">
        <p14:creationId xmlns:p14="http://schemas.microsoft.com/office/powerpoint/2010/main" val="112696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2800" dirty="0" smtClean="0">
                <a:solidFill>
                  <a:srgbClr val="FF0000"/>
                </a:solidFill>
              </a:rPr>
              <a:t>RAZVOJ NUKLEARNIH ISTRAŽIVANJA U JUGOSLAVIJI</a:t>
            </a:r>
            <a:endParaRPr lang="en-US" sz="2800" dirty="0">
              <a:solidFill>
                <a:srgbClr val="FF0000"/>
              </a:solidFill>
            </a:endParaRPr>
          </a:p>
        </p:txBody>
      </p:sp>
      <p:sp>
        <p:nvSpPr>
          <p:cNvPr id="3" name="Content Placeholder 2"/>
          <p:cNvSpPr>
            <a:spLocks noGrp="1"/>
          </p:cNvSpPr>
          <p:nvPr>
            <p:ph idx="1"/>
          </p:nvPr>
        </p:nvSpPr>
        <p:spPr/>
        <p:txBody>
          <a:bodyPr>
            <a:normAutofit lnSpcReduction="10000"/>
          </a:bodyPr>
          <a:lstStyle/>
          <a:p>
            <a:r>
              <a:rPr lang="sr-Latn-RS" sz="2400" dirty="0" smtClean="0"/>
              <a:t>Institut u </a:t>
            </a:r>
            <a:r>
              <a:rPr lang="sr-Latn-RS" sz="2400" dirty="0" smtClean="0">
                <a:solidFill>
                  <a:srgbClr val="FF0000"/>
                </a:solidFill>
              </a:rPr>
              <a:t>Ljubljani</a:t>
            </a:r>
            <a:r>
              <a:rPr lang="sr-Latn-RS" sz="2400" dirty="0" smtClean="0"/>
              <a:t> 1949.</a:t>
            </a:r>
          </a:p>
          <a:p>
            <a:r>
              <a:rPr lang="sr-Latn-RS" sz="2400" dirty="0" smtClean="0"/>
              <a:t>Institut </a:t>
            </a:r>
            <a:r>
              <a:rPr lang="sr-Latn-RS" sz="2400" dirty="0"/>
              <a:t>u</a:t>
            </a:r>
            <a:r>
              <a:rPr lang="sr-Latn-RS" sz="2400" dirty="0" smtClean="0"/>
              <a:t> </a:t>
            </a:r>
            <a:r>
              <a:rPr lang="sr-Latn-RS" sz="2400" dirty="0" smtClean="0">
                <a:solidFill>
                  <a:srgbClr val="FF0000"/>
                </a:solidFill>
              </a:rPr>
              <a:t>Zagrebu</a:t>
            </a:r>
            <a:r>
              <a:rPr lang="sr-Latn-RS" sz="2400" dirty="0" smtClean="0"/>
              <a:t> 1950 </a:t>
            </a:r>
          </a:p>
          <a:p>
            <a:pPr marL="0" indent="0">
              <a:buNone/>
            </a:pPr>
            <a:endParaRPr lang="sr-Latn-RS" sz="2400" dirty="0" smtClean="0"/>
          </a:p>
          <a:p>
            <a:r>
              <a:rPr lang="sr-Latn-RS" sz="2400" dirty="0" smtClean="0"/>
              <a:t>Formiranje </a:t>
            </a:r>
            <a:r>
              <a:rPr lang="sr-Latn-RS" sz="2400" dirty="0" smtClean="0">
                <a:solidFill>
                  <a:srgbClr val="FF0000"/>
                </a:solidFill>
              </a:rPr>
              <a:t>kadrova</a:t>
            </a:r>
            <a:endParaRPr lang="sr-Latn-RS" sz="2400" dirty="0" smtClean="0"/>
          </a:p>
          <a:p>
            <a:r>
              <a:rPr lang="sr-Latn-RS" sz="2400" dirty="0" smtClean="0"/>
              <a:t>Konstrukcija i kupovina </a:t>
            </a:r>
            <a:r>
              <a:rPr lang="sr-Latn-RS" sz="2400" dirty="0" smtClean="0">
                <a:solidFill>
                  <a:srgbClr val="FF0000"/>
                </a:solidFill>
              </a:rPr>
              <a:t>instrumenata, aparata</a:t>
            </a:r>
            <a:r>
              <a:rPr lang="sr-Latn-RS" sz="2400" dirty="0" smtClean="0"/>
              <a:t>…</a:t>
            </a:r>
          </a:p>
          <a:p>
            <a:r>
              <a:rPr lang="sr-Latn-RS" sz="2400" dirty="0" smtClean="0"/>
              <a:t>Razvoj </a:t>
            </a:r>
            <a:r>
              <a:rPr lang="sr-Latn-RS" sz="2400" dirty="0" smtClean="0">
                <a:solidFill>
                  <a:srgbClr val="FF0000"/>
                </a:solidFill>
              </a:rPr>
              <a:t>istraživanja,</a:t>
            </a:r>
            <a:r>
              <a:rPr lang="sr-Latn-RS" sz="2400" dirty="0" smtClean="0"/>
              <a:t> </a:t>
            </a:r>
            <a:r>
              <a:rPr lang="sr-Latn-RS" sz="2400" dirty="0" smtClean="0">
                <a:solidFill>
                  <a:srgbClr val="FF0000"/>
                </a:solidFill>
              </a:rPr>
              <a:t>metoda</a:t>
            </a:r>
            <a:r>
              <a:rPr lang="sr-Latn-RS" sz="2400" dirty="0" smtClean="0"/>
              <a:t>…</a:t>
            </a:r>
          </a:p>
          <a:p>
            <a:r>
              <a:rPr lang="sr-Latn-RS" sz="2400" dirty="0" smtClean="0">
                <a:solidFill>
                  <a:srgbClr val="FF0000"/>
                </a:solidFill>
              </a:rPr>
              <a:t>Robert </a:t>
            </a:r>
            <a:r>
              <a:rPr lang="sr-Latn-RS" sz="2400" dirty="0" err="1" smtClean="0">
                <a:solidFill>
                  <a:srgbClr val="FF0000"/>
                </a:solidFill>
              </a:rPr>
              <a:t>Valen</a:t>
            </a:r>
            <a:r>
              <a:rPr lang="sr-Latn-RS" sz="2400" dirty="0" smtClean="0">
                <a:solidFill>
                  <a:srgbClr val="FF0000"/>
                </a:solidFill>
              </a:rPr>
              <a:t> </a:t>
            </a:r>
            <a:r>
              <a:rPr lang="sr-Latn-RS" sz="2400" dirty="0" smtClean="0"/>
              <a:t>(1912-1994) – </a:t>
            </a:r>
          </a:p>
          <a:p>
            <a:pPr marL="0" indent="0">
              <a:buNone/>
            </a:pPr>
            <a:r>
              <a:rPr lang="sr-Latn-RS" sz="2400" dirty="0" smtClean="0"/>
              <a:t>francuski naučnik u Vinči od 1948. do 1954</a:t>
            </a:r>
          </a:p>
          <a:p>
            <a:r>
              <a:rPr lang="sr-Latn-RS" sz="2400" dirty="0">
                <a:solidFill>
                  <a:srgbClr val="FF0000"/>
                </a:solidFill>
              </a:rPr>
              <a:t>Međunarodna saradnja</a:t>
            </a:r>
            <a:r>
              <a:rPr lang="sr-Latn-RS" sz="2400" dirty="0"/>
              <a:t>: </a:t>
            </a:r>
            <a:r>
              <a:rPr lang="sr-Latn-RS" sz="2400" dirty="0" smtClean="0"/>
              <a:t> </a:t>
            </a:r>
          </a:p>
          <a:p>
            <a:pPr marL="0" indent="0">
              <a:buNone/>
            </a:pPr>
            <a:r>
              <a:rPr lang="sr-Latn-RS" sz="2400" dirty="0" smtClean="0"/>
              <a:t>Francuska</a:t>
            </a:r>
            <a:r>
              <a:rPr lang="sr-Latn-RS" sz="2400" dirty="0"/>
              <a:t>, Engleska, Danska, </a:t>
            </a:r>
            <a:r>
              <a:rPr lang="sr-Latn-RS" sz="2400" dirty="0" smtClean="0"/>
              <a:t> </a:t>
            </a:r>
          </a:p>
          <a:p>
            <a:pPr marL="0" indent="0">
              <a:buNone/>
            </a:pPr>
            <a:r>
              <a:rPr lang="sr-Latn-RS" sz="2400" dirty="0" smtClean="0"/>
              <a:t>Norveška</a:t>
            </a:r>
            <a:r>
              <a:rPr lang="sr-Latn-RS" sz="2400" dirty="0"/>
              <a:t>, Švedska, SSSR, </a:t>
            </a:r>
            <a:r>
              <a:rPr lang="sr-Latn-RS" sz="2400" dirty="0" smtClean="0"/>
              <a:t>SAD…</a:t>
            </a:r>
          </a:p>
          <a:p>
            <a:pPr marL="0" indent="0">
              <a:buNone/>
            </a:pPr>
            <a:endParaRPr lang="en-US" sz="2400" dirty="0"/>
          </a:p>
          <a:p>
            <a:endParaRPr lang="sr-Latn-RS" sz="2400" dirty="0" smtClean="0"/>
          </a:p>
          <a:p>
            <a:pPr marL="0" indent="0">
              <a:buNone/>
            </a:pPr>
            <a:endParaRPr lang="sr-Latn-RS" sz="2400" dirty="0" smtClean="0"/>
          </a:p>
          <a:p>
            <a:pPr marL="0" indent="0">
              <a:buNone/>
            </a:pPr>
            <a:endParaRPr lang="sr-Latn-RS" sz="2400" dirty="0" smtClean="0"/>
          </a:p>
          <a:p>
            <a:pPr marL="0" indent="0">
              <a:buNone/>
            </a:pPr>
            <a:endParaRPr lang="sr-Latn-RS" sz="2400" dirty="0" smtClean="0"/>
          </a:p>
        </p:txBody>
      </p:sp>
      <p:pic>
        <p:nvPicPr>
          <p:cNvPr id="3074" name="Picture 2" descr="C:\Users\Dragomir\Desktop\BONDZIC-U RADU\NUKLEARNA POLITIKA\AMBICIJE I ILUZIJE-KNJIGA\I MOJ TEKST\FOTOGRAFIJE\uradjeno\putovanja ma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9" y="4572000"/>
            <a:ext cx="26734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14" y="3257981"/>
            <a:ext cx="1211765" cy="1447800"/>
          </a:xfrm>
          <a:prstGeom prst="rect">
            <a:avLst/>
          </a:prstGeo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262743"/>
            <a:ext cx="1848835" cy="1306286"/>
          </a:xfrm>
          <a:prstGeom prst="rect">
            <a:avLst/>
          </a:prstGeom>
        </p:spPr>
      </p:pic>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6370" y="1828800"/>
            <a:ext cx="1800860" cy="1334363"/>
          </a:xfrm>
          <a:prstGeom prst="rect">
            <a:avLst/>
          </a:prstGeom>
        </p:spPr>
      </p:pic>
    </p:spTree>
    <p:extLst>
      <p:ext uri="{BB962C8B-B14F-4D97-AF65-F5344CB8AC3E}">
        <p14:creationId xmlns:p14="http://schemas.microsoft.com/office/powerpoint/2010/main" val="139087475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SAVEZNA KOMISIJA ZA NUKLEARNU ENERGIJU (SKNE) 1955-1971.</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156" y="1600200"/>
            <a:ext cx="5767688" cy="4525963"/>
          </a:xfrm>
        </p:spPr>
      </p:pic>
      <p:pic>
        <p:nvPicPr>
          <p:cNvPr id="11266" name="Picture 2" descr="C:\Users\Dragomir\Desktop\BONDZIC-U RADU\NUKLEARNA POLITIKA\AMBICIJE I ILUZIJE-KNJIGA\I MOJ TEKST\FOTOGRAFIJE\uradjeno\SKNE pecat bolj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65275"/>
            <a:ext cx="1666875" cy="163360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Dragomir\Desktop\BONDZIC-U RADU\NUKLEARNA POLITIKA\AMBICIJE I ILUZIJE-KNJIGA\I MOJ TEKST\FOTOGRAFIJE\uradjeno\SKNE tab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486400"/>
            <a:ext cx="1838409" cy="127709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2643" y="5068532"/>
            <a:ext cx="4059586" cy="1694965"/>
          </a:xfrm>
          <a:prstGeom prst="rect">
            <a:avLst/>
          </a:prstGeom>
        </p:spPr>
      </p:pic>
    </p:spTree>
    <p:extLst>
      <p:ext uri="{BB962C8B-B14F-4D97-AF65-F5344CB8AC3E}">
        <p14:creationId xmlns:p14="http://schemas.microsoft.com/office/powerpoint/2010/main" val="47836961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4000" dirty="0" smtClean="0">
                <a:solidFill>
                  <a:srgbClr val="FF0000"/>
                </a:solidFill>
              </a:rPr>
              <a:t>PREDSEDNIK I SEKRETAR SKNE</a:t>
            </a:r>
            <a:endParaRPr lang="en-US" sz="40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sr-Latn-RS" u="sng" dirty="0" smtClean="0">
                <a:solidFill>
                  <a:srgbClr val="FF0000"/>
                </a:solidFill>
              </a:rPr>
              <a:t>Aleksandar Ranković</a:t>
            </a:r>
            <a:r>
              <a:rPr lang="sr-Latn-RS" dirty="0" smtClean="0"/>
              <a:t> (1909-1983)</a:t>
            </a:r>
          </a:p>
          <a:p>
            <a:pPr marL="0" indent="0">
              <a:buNone/>
            </a:pPr>
            <a:r>
              <a:rPr lang="sr-Latn-RS" dirty="0" smtClean="0"/>
              <a:t>ministar unutrašnjih poslova, </a:t>
            </a:r>
          </a:p>
          <a:p>
            <a:pPr marL="0" indent="0">
              <a:buNone/>
            </a:pPr>
            <a:r>
              <a:rPr lang="sr-Latn-RS" dirty="0" smtClean="0"/>
              <a:t>šef UDBE/SDB, potpredsednik SFRJ, </a:t>
            </a:r>
          </a:p>
          <a:p>
            <a:pPr marL="0" indent="0">
              <a:buNone/>
            </a:pPr>
            <a:r>
              <a:rPr lang="sr-Latn-RS" dirty="0"/>
              <a:t>č</a:t>
            </a:r>
            <a:r>
              <a:rPr lang="sr-Latn-RS" dirty="0" smtClean="0"/>
              <a:t>lan Politbiroa CK KPJ</a:t>
            </a:r>
          </a:p>
          <a:p>
            <a:pPr marL="0" indent="0">
              <a:buNone/>
            </a:pPr>
            <a:r>
              <a:rPr lang="sr-Latn-RS" dirty="0" smtClean="0"/>
              <a:t>predsednik SKNE 1955-1962</a:t>
            </a:r>
          </a:p>
          <a:p>
            <a:pPr marL="0" indent="0">
              <a:buNone/>
            </a:pPr>
            <a:endParaRPr lang="sr-Latn-RS" dirty="0" smtClean="0"/>
          </a:p>
          <a:p>
            <a:r>
              <a:rPr lang="sr-Latn-RS" u="sng" dirty="0" smtClean="0">
                <a:solidFill>
                  <a:srgbClr val="FF0000"/>
                </a:solidFill>
              </a:rPr>
              <a:t>Slobodan </a:t>
            </a:r>
            <a:r>
              <a:rPr lang="sr-Latn-RS" u="sng" dirty="0" err="1" smtClean="0">
                <a:solidFill>
                  <a:srgbClr val="FF0000"/>
                </a:solidFill>
              </a:rPr>
              <a:t>Nakićenović</a:t>
            </a:r>
            <a:r>
              <a:rPr lang="sr-Latn-RS" u="sng" dirty="0" smtClean="0">
                <a:solidFill>
                  <a:srgbClr val="FF0000"/>
                </a:solidFill>
              </a:rPr>
              <a:t> </a:t>
            </a:r>
            <a:r>
              <a:rPr lang="sr-Latn-RS" dirty="0" smtClean="0"/>
              <a:t>(1916-1996)</a:t>
            </a:r>
          </a:p>
          <a:p>
            <a:pPr marL="0" indent="0">
              <a:buNone/>
            </a:pPr>
            <a:r>
              <a:rPr lang="sr-Latn-RS" dirty="0" smtClean="0"/>
              <a:t>elektroinženjer, direktor Vinče 1949-52 </a:t>
            </a:r>
          </a:p>
          <a:p>
            <a:pPr marL="0" indent="0">
              <a:buNone/>
            </a:pPr>
            <a:r>
              <a:rPr lang="sr-Latn-RS" dirty="0"/>
              <a:t>č</a:t>
            </a:r>
            <a:r>
              <a:rPr lang="sr-Latn-RS" dirty="0" smtClean="0"/>
              <a:t>lan KPJ, sekretar SKNE 1955-1966</a:t>
            </a:r>
          </a:p>
          <a:p>
            <a:pPr marL="0" indent="0">
              <a:buNone/>
            </a:pPr>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5205" y="1447800"/>
            <a:ext cx="1614610" cy="2068286"/>
          </a:xfrm>
          <a:prstGeom prst="rect">
            <a:avLst/>
          </a:prstGeom>
        </p:spPr>
      </p:pic>
      <p:pic>
        <p:nvPicPr>
          <p:cNvPr id="7" name="Picture 2" descr="C:\Users\Dragomir\Desktop\BONDZIC-U RADU\NUKLEARNA POLITIKA\AMBICIJE I ILUZIJE-KNJIGA\I MOJ TEKST\FOTOGRAFIJE\uradjeno\Rankovic-potp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2419" y="3616647"/>
            <a:ext cx="1195782" cy="447701"/>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336" y="4278086"/>
            <a:ext cx="1207420" cy="1844734"/>
          </a:xfrm>
          <a:prstGeom prst="rect">
            <a:avLst/>
          </a:prstGeom>
        </p:spPr>
      </p:pic>
      <p:pic>
        <p:nvPicPr>
          <p:cNvPr id="9" name="Picture 2" descr="C:\Users\Dragomir\Desktop\BONDZIC-U RADU\NUKLEARNA POLITIKA\AMBICIJE I ILUZIJE-KNJIGA\I MOJ TEKST\FOTOGRAFIJE\uradjeno\Potpis Nakienovi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67" t="52866" r="2180" b="15043"/>
          <a:stretch/>
        </p:blipFill>
        <p:spPr bwMode="auto">
          <a:xfrm>
            <a:off x="7262120" y="6145481"/>
            <a:ext cx="1400779" cy="35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4557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804751" cy="682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12851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3200" dirty="0" smtClean="0">
                <a:solidFill>
                  <a:srgbClr val="FF0000"/>
                </a:solidFill>
              </a:rPr>
              <a:t>INSTITUT U VINČI – </a:t>
            </a:r>
            <a:r>
              <a:rPr lang="sr-Latn-RS" sz="3200" u="sng" dirty="0" smtClean="0">
                <a:solidFill>
                  <a:srgbClr val="FF0000"/>
                </a:solidFill>
              </a:rPr>
              <a:t>REAKTORI RB i RA</a:t>
            </a:r>
            <a:endParaRPr lang="en-US" sz="3200" u="sng" dirty="0">
              <a:solidFill>
                <a:srgbClr val="FF0000"/>
              </a:solidFill>
            </a:endParaRPr>
          </a:p>
        </p:txBody>
      </p:sp>
      <p:sp>
        <p:nvSpPr>
          <p:cNvPr id="3" name="Content Placeholder 2"/>
          <p:cNvSpPr>
            <a:spLocks noGrp="1"/>
          </p:cNvSpPr>
          <p:nvPr>
            <p:ph idx="1"/>
          </p:nvPr>
        </p:nvSpPr>
        <p:spPr/>
        <p:txBody>
          <a:bodyPr/>
          <a:lstStyle/>
          <a:p>
            <a:r>
              <a:rPr lang="sr-Latn-RS" dirty="0" smtClean="0"/>
              <a:t>Tito u Vinči 1955</a:t>
            </a:r>
          </a:p>
          <a:p>
            <a:endParaRPr lang="sr-Latn-RS" dirty="0" smtClean="0"/>
          </a:p>
          <a:p>
            <a:endParaRPr lang="sr-Latn-RS" dirty="0" smtClean="0"/>
          </a:p>
          <a:p>
            <a:r>
              <a:rPr lang="sr-Latn-RS" dirty="0" smtClean="0"/>
              <a:t>Reaktor RB 1958</a:t>
            </a:r>
          </a:p>
          <a:p>
            <a:endParaRPr lang="sr-Latn-RS" dirty="0" smtClean="0"/>
          </a:p>
          <a:p>
            <a:endParaRPr lang="sr-Latn-RS" dirty="0" smtClean="0"/>
          </a:p>
          <a:p>
            <a:r>
              <a:rPr lang="sr-Latn-RS" dirty="0" smtClean="0"/>
              <a:t>Reaktor RA 1959</a:t>
            </a:r>
            <a:endParaRPr lang="en-US"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1138775"/>
            <a:ext cx="2362200" cy="1745939"/>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4971" y="1173146"/>
            <a:ext cx="2330450" cy="172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895600"/>
            <a:ext cx="2209800" cy="1636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2884714"/>
            <a:ext cx="1447800" cy="1946256"/>
          </a:xfrm>
          <a:prstGeom prst="rect">
            <a:avLst/>
          </a:prstGeom>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531651"/>
            <a:ext cx="1465648" cy="217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7628" y="4800600"/>
            <a:ext cx="2369036" cy="1763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4534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4000" u="sng" dirty="0" smtClean="0">
                <a:solidFill>
                  <a:srgbClr val="FF0000"/>
                </a:solidFill>
              </a:rPr>
              <a:t>ELEKTRANE</a:t>
            </a:r>
            <a:r>
              <a:rPr lang="sr-Latn-RS" sz="4000" dirty="0" smtClean="0">
                <a:solidFill>
                  <a:srgbClr val="FF0000"/>
                </a:solidFill>
              </a:rPr>
              <a:t>: KRŠKO I MORATORIJUM</a:t>
            </a:r>
            <a:endParaRPr lang="en-US" sz="4000" dirty="0">
              <a:solidFill>
                <a:srgbClr val="FF0000"/>
              </a:solidFill>
            </a:endParaRPr>
          </a:p>
        </p:txBody>
      </p:sp>
      <p:sp>
        <p:nvSpPr>
          <p:cNvPr id="3" name="Content Placeholder 2"/>
          <p:cNvSpPr>
            <a:spLocks noGrp="1"/>
          </p:cNvSpPr>
          <p:nvPr>
            <p:ph idx="1"/>
          </p:nvPr>
        </p:nvSpPr>
        <p:spPr/>
        <p:txBody>
          <a:bodyPr/>
          <a:lstStyle/>
          <a:p>
            <a:r>
              <a:rPr lang="sr-Latn-RS" dirty="0" smtClean="0"/>
              <a:t>Nuklearna energetika-planovi</a:t>
            </a:r>
          </a:p>
          <a:p>
            <a:endParaRPr lang="sr-Latn-RS" dirty="0" smtClean="0"/>
          </a:p>
          <a:p>
            <a:endParaRPr lang="sr-Latn-RS" dirty="0"/>
          </a:p>
          <a:p>
            <a:r>
              <a:rPr lang="sr-Latn-RS" dirty="0" smtClean="0"/>
              <a:t>NE </a:t>
            </a:r>
            <a:r>
              <a:rPr lang="sr-Latn-RS" u="sng" dirty="0" err="1" smtClean="0">
                <a:solidFill>
                  <a:srgbClr val="FF0000"/>
                </a:solidFill>
              </a:rPr>
              <a:t>Krško</a:t>
            </a:r>
            <a:r>
              <a:rPr lang="sr-Latn-RS" dirty="0" smtClean="0">
                <a:solidFill>
                  <a:srgbClr val="FF0000"/>
                </a:solidFill>
              </a:rPr>
              <a:t> </a:t>
            </a:r>
            <a:r>
              <a:rPr lang="sr-Latn-RS" dirty="0" smtClean="0"/>
              <a:t>1974-82</a:t>
            </a:r>
          </a:p>
          <a:p>
            <a:endParaRPr lang="sr-Latn-RS" dirty="0" smtClean="0"/>
          </a:p>
          <a:p>
            <a:endParaRPr lang="sr-Latn-RS" dirty="0"/>
          </a:p>
          <a:p>
            <a:r>
              <a:rPr lang="sr-Latn-RS" u="sng" dirty="0" smtClean="0">
                <a:solidFill>
                  <a:srgbClr val="FF0000"/>
                </a:solidFill>
              </a:rPr>
              <a:t>Moratorijum</a:t>
            </a:r>
            <a:r>
              <a:rPr lang="sr-Latn-RS" dirty="0" smtClean="0">
                <a:solidFill>
                  <a:srgbClr val="FF0000"/>
                </a:solidFill>
              </a:rPr>
              <a:t> </a:t>
            </a:r>
            <a:r>
              <a:rPr lang="sr-Latn-RS" dirty="0" smtClean="0"/>
              <a:t>1989</a:t>
            </a:r>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0" y="1066801"/>
            <a:ext cx="1574250" cy="2438400"/>
          </a:xfrm>
          <a:prstGeom prst="rect">
            <a:avLst/>
          </a:prstGeom>
        </p:spPr>
      </p:pic>
      <p:pic>
        <p:nvPicPr>
          <p:cNvPr id="5122" name="Picture 2" descr="C:\Users\Dragomir\Desktop\BONDZIC-U RADU\NUKLEARNA POLITIKA\AMBICIJE I ILUZIJE-KNJIGA\I MOJ TEKST\FOTOGRAFIJE\uradjeno\PEDJA NIN 1987-1990 2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956750"/>
            <a:ext cx="1823707" cy="243144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ragomir\Desktop\BONDZIC-U RADU\NUKLEARNA POLITIKA\AMBICIJE I ILUZIJE-KNJIGA\I MOJ TEKST\FOTOGRAFIJE\uradjeno\PEDJA NIN 1987-1990 3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129" t="1437" r="7213" b="70901"/>
          <a:stretch/>
        </p:blipFill>
        <p:spPr bwMode="auto">
          <a:xfrm>
            <a:off x="4181261" y="4797003"/>
            <a:ext cx="2444465" cy="159119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28209" t="30577" r="-1188" b="19388"/>
          <a:stretch/>
        </p:blipFill>
        <p:spPr>
          <a:xfrm>
            <a:off x="4114800" y="3048000"/>
            <a:ext cx="2577388" cy="1321372"/>
          </a:xfrm>
          <a:prstGeom prst="rect">
            <a:avLst/>
          </a:prstGeom>
        </p:spPr>
      </p:pic>
    </p:spTree>
    <p:extLst>
      <p:ext uri="{BB962C8B-B14F-4D97-AF65-F5344CB8AC3E}">
        <p14:creationId xmlns:p14="http://schemas.microsoft.com/office/powerpoint/2010/main" val="79699897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REZULTATI</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sr-Latn-RS" dirty="0" smtClean="0"/>
              <a:t>Izgradnja institucija, infrastrukture, opreme…</a:t>
            </a:r>
          </a:p>
          <a:p>
            <a:r>
              <a:rPr lang="sr-Latn-RS" dirty="0" smtClean="0"/>
              <a:t>Obrazovanje stručnih kadrova</a:t>
            </a:r>
          </a:p>
          <a:p>
            <a:r>
              <a:rPr lang="sr-Latn-RS" dirty="0" smtClean="0"/>
              <a:t>Razvoj naučnih istraživanja, metoda, izvođenje eksperimenata, objavljivanje naučnih radova…</a:t>
            </a:r>
          </a:p>
          <a:p>
            <a:r>
              <a:rPr lang="sr-Latn-RS" dirty="0" smtClean="0"/>
              <a:t>Uspostavljanje međunarodne saradnje</a:t>
            </a:r>
          </a:p>
          <a:p>
            <a:r>
              <a:rPr lang="sr-Latn-RS" dirty="0" smtClean="0"/>
              <a:t>Korišćenje nuklearne energije u mirnodopske svrhe, proizvodnja izotopa, primena u medicini, poljoprivredi, farmaciji, industriji, energetici…</a:t>
            </a:r>
          </a:p>
          <a:p>
            <a:r>
              <a:rPr lang="sr-Latn-RS" dirty="0" smtClean="0"/>
              <a:t>Itd.</a:t>
            </a:r>
            <a:endParaRPr lang="en-US" dirty="0"/>
          </a:p>
        </p:txBody>
      </p:sp>
    </p:spTree>
    <p:extLst>
      <p:ext uri="{BB962C8B-B14F-4D97-AF65-F5344CB8AC3E}">
        <p14:creationId xmlns:p14="http://schemas.microsoft.com/office/powerpoint/2010/main" val="229365075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2590800"/>
          </a:xfrm>
        </p:spPr>
        <p:txBody>
          <a:bodyPr>
            <a:noAutofit/>
          </a:bodyPr>
          <a:lstStyle/>
          <a:p>
            <a:r>
              <a:rPr lang="en-US" sz="8000" dirty="0" smtClean="0">
                <a:solidFill>
                  <a:srgbClr val="FF0000"/>
                </a:solidFill>
              </a:rPr>
              <a:t>JUGOSLAVIJA 1945-1990 </a:t>
            </a:r>
            <a:br>
              <a:rPr lang="en-US" sz="8000" dirty="0" smtClean="0">
                <a:solidFill>
                  <a:srgbClr val="FF0000"/>
                </a:solidFill>
              </a:rPr>
            </a:br>
            <a:r>
              <a:rPr lang="sr-Latn-RS" sz="8000" dirty="0" smtClean="0">
                <a:solidFill>
                  <a:srgbClr val="FF0000"/>
                </a:solidFill>
              </a:rPr>
              <a:t>VOJNI NUKLARNI PROGRAM</a:t>
            </a:r>
            <a:r>
              <a:rPr lang="en-US" sz="8000" dirty="0" smtClean="0">
                <a:solidFill>
                  <a:srgbClr val="FF0000"/>
                </a:solidFill>
              </a:rPr>
              <a:t>?</a:t>
            </a:r>
            <a:endParaRPr lang="en-US" sz="8000" dirty="0">
              <a:solidFill>
                <a:srgbClr val="FF0000"/>
              </a:solidFill>
            </a:endParaRPr>
          </a:p>
        </p:txBody>
      </p:sp>
    </p:spTree>
    <p:extLst>
      <p:ext uri="{BB962C8B-B14F-4D97-AF65-F5344CB8AC3E}">
        <p14:creationId xmlns:p14="http://schemas.microsoft.com/office/powerpoint/2010/main" val="188694728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ZVANIČNA POLITIKA</a:t>
            </a:r>
            <a:endParaRPr lang="en-US"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sr-Latn-RS" dirty="0"/>
              <a:t>„Jedna stvar je svakome jasna – da vi radite za mirnodopske svrhe. Mi nemamo nikakvih pretenzija da stvaramo nešto što bi služilo razaranju i uništavanju ljudskih života i vi treba da pripremite tehnička i naučna sredstva, da bi naša socijalistička zemlja mogla da pruži našim narodima ljepšu i srećniju budućnost</a:t>
            </a:r>
            <a:r>
              <a:rPr lang="sr-Latn-RS" dirty="0" smtClean="0"/>
              <a:t>“. </a:t>
            </a:r>
          </a:p>
          <a:p>
            <a:pPr marL="0" indent="0">
              <a:buNone/>
            </a:pPr>
            <a:r>
              <a:rPr lang="sr-Latn-RS" dirty="0"/>
              <a:t>	</a:t>
            </a:r>
            <a:r>
              <a:rPr lang="sr-Latn-RS" dirty="0" smtClean="0"/>
              <a:t>		</a:t>
            </a:r>
            <a:r>
              <a:rPr lang="sr-Latn-RS" i="1" dirty="0" smtClean="0"/>
              <a:t>Tito u Vinči na otvaranju RB 17. V 1958</a:t>
            </a:r>
          </a:p>
          <a:p>
            <a:pPr marL="0" indent="0">
              <a:buNone/>
            </a:pPr>
            <a:endParaRPr lang="sr-Latn-RS" i="1" dirty="0" smtClean="0"/>
          </a:p>
          <a:p>
            <a:r>
              <a:rPr lang="sr-Latn-RS" dirty="0"/>
              <a:t>„Mi smo već toliko puta dizali svoj glas protiv toga da se nuklearna energija </a:t>
            </a:r>
            <a:r>
              <a:rPr lang="sr-Latn-RS" dirty="0" err="1"/>
              <a:t>upotrijebi</a:t>
            </a:r>
            <a:r>
              <a:rPr lang="sr-Latn-RS" dirty="0"/>
              <a:t> kao sredstvo uništenja. Na vama leži odgovoran zadatak da svojim radom i svojim djelima date svoj doprinos opštejugoslovenskim naporima da nuklearna energija bude jedno od moćnih oruđa u borbi čovječanstva za savlađivanje zaostalosti i bijede, za srećniji i bogatiji život u trajnom miru</a:t>
            </a:r>
            <a:r>
              <a:rPr lang="sr-Latn-RS" dirty="0" smtClean="0"/>
              <a:t>“. </a:t>
            </a:r>
          </a:p>
          <a:p>
            <a:pPr marL="0" indent="0">
              <a:buNone/>
            </a:pPr>
            <a:r>
              <a:rPr lang="sr-Latn-RS" dirty="0"/>
              <a:t>	</a:t>
            </a:r>
            <a:r>
              <a:rPr lang="sr-Latn-RS" dirty="0" smtClean="0"/>
              <a:t>		</a:t>
            </a:r>
            <a:r>
              <a:rPr lang="sr-Latn-RS" i="1" dirty="0" smtClean="0"/>
              <a:t>Tito saradnicima Vinče, 28. XII 1959.</a:t>
            </a:r>
            <a:endParaRPr lang="en-US" i="1" dirty="0"/>
          </a:p>
        </p:txBody>
      </p:sp>
    </p:spTree>
    <p:extLst>
      <p:ext uri="{BB962C8B-B14F-4D97-AF65-F5344CB8AC3E}">
        <p14:creationId xmlns:p14="http://schemas.microsoft.com/office/powerpoint/2010/main" val="369032061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sr-Latn-RS" dirty="0" smtClean="0">
                <a:solidFill>
                  <a:srgbClr val="FF0000"/>
                </a:solidFill>
              </a:rPr>
              <a:t>AMBICIJE </a:t>
            </a:r>
            <a:r>
              <a:rPr lang="sr-Latn-RS" dirty="0" smtClean="0">
                <a:solidFill>
                  <a:srgbClr val="FF0000"/>
                </a:solidFill>
              </a:rPr>
              <a:t>I MOTIVI</a:t>
            </a:r>
            <a:endParaRPr lang="en-US" dirty="0">
              <a:solidFill>
                <a:srgbClr val="FF0000"/>
              </a:solidFill>
            </a:endParaRPr>
          </a:p>
        </p:txBody>
      </p:sp>
      <p:sp>
        <p:nvSpPr>
          <p:cNvPr id="3" name="Content Placeholder 2"/>
          <p:cNvSpPr>
            <a:spLocks noGrp="1"/>
          </p:cNvSpPr>
          <p:nvPr>
            <p:ph idx="1"/>
          </p:nvPr>
        </p:nvSpPr>
        <p:spPr>
          <a:xfrm>
            <a:off x="126248" y="1162682"/>
            <a:ext cx="8795972" cy="2215628"/>
          </a:xfrm>
        </p:spPr>
        <p:txBody>
          <a:bodyPr>
            <a:normAutofit/>
          </a:bodyPr>
          <a:lstStyle/>
          <a:p>
            <a:r>
              <a:rPr lang="sr-Latn-RS" sz="2000" dirty="0"/>
              <a:t>D</a:t>
            </a:r>
            <a:r>
              <a:rPr lang="sr-Latn-RS" sz="2000" dirty="0" smtClean="0"/>
              <a:t>ržavni, partijski, bezbednosni i vojni vrh je bio zainteresovan i umešan u nuklearna istraživanja. </a:t>
            </a:r>
            <a:r>
              <a:rPr lang="sr-Latn-RS" sz="2000" u="sng" dirty="0" smtClean="0">
                <a:solidFill>
                  <a:srgbClr val="FF0000"/>
                </a:solidFill>
              </a:rPr>
              <a:t>Zašto</a:t>
            </a:r>
            <a:r>
              <a:rPr lang="sr-Latn-RS" sz="2000" u="sng" dirty="0" smtClean="0">
                <a:solidFill>
                  <a:srgbClr val="FF0000"/>
                </a:solidFill>
              </a:rPr>
              <a:t>?</a:t>
            </a:r>
          </a:p>
          <a:p>
            <a:r>
              <a:rPr lang="sr-Latn-RS" sz="2000" u="sng" dirty="0" smtClean="0">
                <a:solidFill>
                  <a:srgbClr val="FF0000"/>
                </a:solidFill>
              </a:rPr>
              <a:t>Motivi</a:t>
            </a:r>
            <a:r>
              <a:rPr lang="sr-Latn-RS" sz="2000" dirty="0" smtClean="0"/>
              <a:t> da država želi bombu: spoljnopolitički, unutrašnjopolitički i simbolički</a:t>
            </a:r>
            <a:endParaRPr lang="sr-Latn-RS" sz="2000" dirty="0" smtClean="0"/>
          </a:p>
          <a:p>
            <a:r>
              <a:rPr lang="sr-Latn-RS" sz="2000" u="sng" dirty="0" smtClean="0">
                <a:solidFill>
                  <a:srgbClr val="FF0000"/>
                </a:solidFill>
              </a:rPr>
              <a:t>Hteti</a:t>
            </a:r>
            <a:r>
              <a:rPr lang="sr-Latn-RS" sz="2000" dirty="0" smtClean="0"/>
              <a:t> i </a:t>
            </a:r>
            <a:r>
              <a:rPr lang="sr-Latn-RS" sz="2000" u="sng" dirty="0" smtClean="0">
                <a:solidFill>
                  <a:srgbClr val="FF0000"/>
                </a:solidFill>
              </a:rPr>
              <a:t>moći</a:t>
            </a:r>
          </a:p>
          <a:p>
            <a:r>
              <a:rPr lang="sr-Latn-RS" sz="2000" dirty="0" smtClean="0"/>
              <a:t>Planovi i razmatranja</a:t>
            </a:r>
          </a:p>
          <a:p>
            <a:r>
              <a:rPr lang="sr-Latn-RS" sz="2000" dirty="0" smtClean="0"/>
              <a:t>Objektivni uslovi, politička volja, motivisanost kadrova i menadžment projekta</a:t>
            </a:r>
          </a:p>
          <a:p>
            <a:pPr marL="0" indent="0">
              <a:buNone/>
            </a:pPr>
            <a:endParaRPr lang="en-US" dirty="0"/>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192" t="11114" r="56347" b="50000"/>
          <a:stretch/>
        </p:blipFill>
        <p:spPr bwMode="auto">
          <a:xfrm>
            <a:off x="1001486" y="3314998"/>
            <a:ext cx="1066800" cy="16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2601" t="5118" r="3276" b="53951"/>
          <a:stretch/>
        </p:blipFill>
        <p:spPr bwMode="auto">
          <a:xfrm>
            <a:off x="2133600" y="3314998"/>
            <a:ext cx="1285934" cy="16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760" y="3389752"/>
            <a:ext cx="1081278" cy="1561846"/>
          </a:xfrm>
          <a:prstGeom prst="rect">
            <a:avLst/>
          </a:prstGeom>
        </p:spPr>
      </p:pic>
      <p:pic>
        <p:nvPicPr>
          <p:cNvPr id="8"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0925" b="22050"/>
          <a:stretch/>
        </p:blipFill>
        <p:spPr>
          <a:xfrm>
            <a:off x="5860038" y="3378309"/>
            <a:ext cx="1150362" cy="1551518"/>
          </a:xfrm>
          <a:prstGeom prst="rect">
            <a:avLst/>
          </a:prstGeom>
        </p:spPr>
      </p:pic>
      <p:pic>
        <p:nvPicPr>
          <p:cNvPr id="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943" y="5006522"/>
            <a:ext cx="1261323" cy="1513588"/>
          </a:xfrm>
          <a:prstGeom prst="rect">
            <a:avLst/>
          </a:prstGeom>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07" r="37467" b="29998"/>
          <a:stretch/>
        </p:blipFill>
        <p:spPr bwMode="auto">
          <a:xfrm>
            <a:off x="7010400" y="3356962"/>
            <a:ext cx="1121229" cy="1561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4"/>
          <p:cNvPicPr>
            <a:picLocks noChangeAspect="1"/>
          </p:cNvPicPr>
          <p:nvPr/>
        </p:nvPicPr>
        <p:blipFill rotWithShape="1">
          <a:blip r:embed="rId7" cstate="print">
            <a:extLst>
              <a:ext uri="{28A0092B-C50C-407E-A947-70E740481C1C}">
                <a14:useLocalDpi xmlns:a14="http://schemas.microsoft.com/office/drawing/2010/main" val="0"/>
              </a:ext>
            </a:extLst>
          </a:blip>
          <a:srcRect l="31213" r="10894" b="29682"/>
          <a:stretch/>
        </p:blipFill>
        <p:spPr>
          <a:xfrm>
            <a:off x="3755152" y="4918941"/>
            <a:ext cx="1295400" cy="1578246"/>
          </a:xfrm>
          <a:prstGeom prst="rect">
            <a:avLst/>
          </a:prstGeom>
        </p:spPr>
      </p:pic>
      <p:pic>
        <p:nvPicPr>
          <p:cNvPr id="13"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4646" y="5027348"/>
            <a:ext cx="1081277" cy="1492762"/>
          </a:xfrm>
          <a:prstGeom prst="rect">
            <a:avLst/>
          </a:prstGeom>
        </p:spPr>
      </p:pic>
      <p:pic>
        <p:nvPicPr>
          <p:cNvPr id="14"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4929826"/>
            <a:ext cx="1190486" cy="1578246"/>
          </a:xfrm>
          <a:prstGeom prst="rect">
            <a:avLst/>
          </a:prstGeom>
        </p:spPr>
      </p:pic>
      <p:pic>
        <p:nvPicPr>
          <p:cNvPr id="2050" name="Picture 2" descr="C:\Users\Dragomir\Desktop\BONDZIC-U RADU\NUKLEARNA POLITIKA\AMBICIJE I ILUZIJE-KNJIGA\I MOJ TEKST\FOTOGRAFIJE\uradjeno\0b589238c2fc84e81937619065f08ba0.jpeg"/>
          <p:cNvPicPr>
            <a:picLocks noChangeAspect="1" noChangeArrowheads="1"/>
          </p:cNvPicPr>
          <p:nvPr/>
        </p:nvPicPr>
        <p:blipFill rotWithShape="1">
          <a:blip r:embed="rId10">
            <a:extLst>
              <a:ext uri="{28A0092B-C50C-407E-A947-70E740481C1C}">
                <a14:useLocalDpi xmlns:a14="http://schemas.microsoft.com/office/drawing/2010/main" val="0"/>
              </a:ext>
            </a:extLst>
          </a:blip>
          <a:srcRect l="9405" r="10762"/>
          <a:stretch/>
        </p:blipFill>
        <p:spPr bwMode="auto">
          <a:xfrm>
            <a:off x="6395335" y="4996542"/>
            <a:ext cx="1175679" cy="14726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ragomir\Desktop\BONDZIC-U RADU\NUKLEARNA POLITIKA\AMBICIJE I ILUZIJE-KNJIGA\I MOJ TEKST\FOTOGRAFIJE\uradjeno\Branko_Mamula.jpg"/>
          <p:cNvPicPr>
            <a:picLocks noChangeAspect="1" noChangeArrowheads="1"/>
          </p:cNvPicPr>
          <p:nvPr/>
        </p:nvPicPr>
        <p:blipFill rotWithShape="1">
          <a:blip r:embed="rId11">
            <a:extLst>
              <a:ext uri="{28A0092B-C50C-407E-A947-70E740481C1C}">
                <a14:useLocalDpi xmlns:a14="http://schemas.microsoft.com/office/drawing/2010/main" val="0"/>
              </a:ext>
            </a:extLst>
          </a:blip>
          <a:srcRect l="28229" r="19545" b="31842"/>
          <a:stretch/>
        </p:blipFill>
        <p:spPr bwMode="auto">
          <a:xfrm>
            <a:off x="7630886" y="4908055"/>
            <a:ext cx="1208314" cy="1561179"/>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4"/>
          <p:cNvPicPr>
            <a:picLocks noChangeAspect="1"/>
          </p:cNvPicPr>
          <p:nvPr/>
        </p:nvPicPr>
        <p:blipFill rotWithShape="1">
          <a:blip r:embed="rId12" cstate="print">
            <a:extLst>
              <a:ext uri="{28A0092B-C50C-407E-A947-70E740481C1C}">
                <a14:useLocalDpi xmlns:a14="http://schemas.microsoft.com/office/drawing/2010/main" val="0"/>
              </a:ext>
            </a:extLst>
          </a:blip>
          <a:stretch/>
        </p:blipFill>
        <p:spPr>
          <a:xfrm>
            <a:off x="3573743" y="3353319"/>
            <a:ext cx="1081277" cy="1567068"/>
          </a:xfrm>
          <a:prstGeom prst="rect">
            <a:avLst/>
          </a:prstGeom>
        </p:spPr>
      </p:pic>
      <p:pic>
        <p:nvPicPr>
          <p:cNvPr id="2052" name="Picture 4" descr="C:\Users\Dragomir\Desktop\BONDZIC-U RADU\NUKLEARNA POLITIKA\AMBICIJE I ILUZIJE-KNJIGA\I MOJ TEKST\FOTOGRAFIJE\uradjeno\NIN Nakicenovic 1.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674" b="11857"/>
          <a:stretch/>
        </p:blipFill>
        <p:spPr bwMode="auto">
          <a:xfrm>
            <a:off x="126248" y="4968665"/>
            <a:ext cx="1218397" cy="152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23924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TRI PERIODA VOJNIH NUKLEARNIH AMBICIJA U JUGOSLAVIJI</a:t>
            </a:r>
            <a:endParaRPr lang="en-US" dirty="0">
              <a:solidFill>
                <a:srgbClr val="FF0000"/>
              </a:solidFill>
            </a:endParaRPr>
          </a:p>
        </p:txBody>
      </p:sp>
      <p:sp>
        <p:nvSpPr>
          <p:cNvPr id="3" name="Content Placeholder 2"/>
          <p:cNvSpPr>
            <a:spLocks noGrp="1"/>
          </p:cNvSpPr>
          <p:nvPr>
            <p:ph idx="1"/>
          </p:nvPr>
        </p:nvSpPr>
        <p:spPr/>
        <p:txBody>
          <a:bodyPr/>
          <a:lstStyle/>
          <a:p>
            <a:pPr marL="514350" indent="-514350">
              <a:buAutoNum type="arabicParenR"/>
            </a:pPr>
            <a:endParaRPr lang="sr-Latn-RS" dirty="0" smtClean="0">
              <a:solidFill>
                <a:srgbClr val="FF0000"/>
              </a:solidFill>
            </a:endParaRPr>
          </a:p>
          <a:p>
            <a:pPr marL="0" indent="0">
              <a:buNone/>
            </a:pPr>
            <a:endParaRPr lang="sr-Latn-RS" dirty="0">
              <a:solidFill>
                <a:srgbClr val="FF0000"/>
              </a:solidFill>
            </a:endParaRPr>
          </a:p>
          <a:p>
            <a:pPr marL="514350" indent="-514350" algn="ctr">
              <a:buAutoNum type="arabicParenR"/>
            </a:pPr>
            <a:r>
              <a:rPr lang="sr-Latn-RS" sz="4800" dirty="0" smtClean="0">
                <a:solidFill>
                  <a:srgbClr val="FF0000"/>
                </a:solidFill>
              </a:rPr>
              <a:t>1948-1953</a:t>
            </a:r>
          </a:p>
          <a:p>
            <a:pPr marL="514350" indent="-514350" algn="ctr">
              <a:buFont typeface="Arial" panose="020B0604020202020204" pitchFamily="34" charset="0"/>
              <a:buAutoNum type="arabicParenR"/>
            </a:pPr>
            <a:r>
              <a:rPr lang="sr-Latn-RS" sz="4800" dirty="0" smtClean="0">
                <a:solidFill>
                  <a:srgbClr val="FF0000"/>
                </a:solidFill>
              </a:rPr>
              <a:t>1957-1966</a:t>
            </a:r>
          </a:p>
          <a:p>
            <a:pPr marL="514350" indent="-514350" algn="ctr">
              <a:buFont typeface="Arial" panose="020B0604020202020204" pitchFamily="34" charset="0"/>
              <a:buAutoNum type="arabicParenR"/>
            </a:pPr>
            <a:r>
              <a:rPr lang="sr-Latn-RS" sz="4800" dirty="0" smtClean="0">
                <a:solidFill>
                  <a:srgbClr val="FF0000"/>
                </a:solidFill>
              </a:rPr>
              <a:t>1974-(1988)?</a:t>
            </a:r>
            <a:endParaRPr lang="en-US" sz="4800" dirty="0">
              <a:solidFill>
                <a:srgbClr val="FF0000"/>
              </a:solidFill>
            </a:endParaRPr>
          </a:p>
        </p:txBody>
      </p:sp>
    </p:spTree>
    <p:extLst>
      <p:ext uri="{BB962C8B-B14F-4D97-AF65-F5344CB8AC3E}">
        <p14:creationId xmlns:p14="http://schemas.microsoft.com/office/powerpoint/2010/main" val="362798929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5400" dirty="0" smtClean="0">
                <a:solidFill>
                  <a:srgbClr val="FF0000"/>
                </a:solidFill>
              </a:rPr>
              <a:t>I PERIOD</a:t>
            </a:r>
            <a:endParaRPr lang="en-US" sz="5400" dirty="0">
              <a:solidFill>
                <a:srgbClr val="FF0000"/>
              </a:solidFill>
            </a:endParaRPr>
          </a:p>
        </p:txBody>
      </p:sp>
      <p:sp>
        <p:nvSpPr>
          <p:cNvPr id="3" name="Content Placeholder 2"/>
          <p:cNvSpPr>
            <a:spLocks noGrp="1"/>
          </p:cNvSpPr>
          <p:nvPr>
            <p:ph idx="1"/>
          </p:nvPr>
        </p:nvSpPr>
        <p:spPr/>
        <p:txBody>
          <a:bodyPr/>
          <a:lstStyle/>
          <a:p>
            <a:pPr algn="ctr"/>
            <a:r>
              <a:rPr lang="sr-Latn-RS" sz="6000" dirty="0" smtClean="0">
                <a:solidFill>
                  <a:srgbClr val="FF0000"/>
                </a:solidFill>
              </a:rPr>
              <a:t>1948-1953</a:t>
            </a:r>
          </a:p>
          <a:p>
            <a:pPr>
              <a:buFontTx/>
              <a:buChar char="-"/>
            </a:pPr>
            <a:r>
              <a:rPr lang="sr-Latn-RS" sz="2000" dirty="0" smtClean="0">
                <a:solidFill>
                  <a:srgbClr val="FF0000"/>
                </a:solidFill>
              </a:rPr>
              <a:t>Sukob sa SSSR-om i opasnost od invazije</a:t>
            </a:r>
          </a:p>
          <a:p>
            <a:pPr>
              <a:buFontTx/>
              <a:buChar char="-"/>
            </a:pPr>
            <a:r>
              <a:rPr lang="sr-Latn-RS" sz="2000" dirty="0" smtClean="0">
                <a:solidFill>
                  <a:srgbClr val="FF0000"/>
                </a:solidFill>
              </a:rPr>
              <a:t>Čvrsta volja </a:t>
            </a:r>
            <a:r>
              <a:rPr lang="sr-Latn-RS" sz="2000" dirty="0" smtClean="0">
                <a:solidFill>
                  <a:srgbClr val="FF0000"/>
                </a:solidFill>
              </a:rPr>
              <a:t>političkog rukovodstva</a:t>
            </a:r>
          </a:p>
          <a:p>
            <a:pPr>
              <a:buFontTx/>
              <a:buChar char="-"/>
            </a:pPr>
            <a:r>
              <a:rPr lang="sr-Latn-RS" sz="2000" dirty="0" smtClean="0">
                <a:solidFill>
                  <a:srgbClr val="FF0000"/>
                </a:solidFill>
              </a:rPr>
              <a:t>Pod rukovodstvom UDB-e</a:t>
            </a:r>
          </a:p>
          <a:p>
            <a:pPr>
              <a:buFontTx/>
              <a:buChar char="-"/>
            </a:pPr>
            <a:r>
              <a:rPr lang="sr-Latn-RS" sz="2000" dirty="0" smtClean="0">
                <a:solidFill>
                  <a:srgbClr val="FF0000"/>
                </a:solidFill>
              </a:rPr>
              <a:t>Mala naučno-tehnička znanja</a:t>
            </a:r>
          </a:p>
          <a:p>
            <a:pPr>
              <a:buFontTx/>
              <a:buChar char="-"/>
            </a:pPr>
            <a:r>
              <a:rPr lang="sr-Latn-RS" sz="2000" dirty="0" smtClean="0">
                <a:solidFill>
                  <a:srgbClr val="FF0000"/>
                </a:solidFill>
              </a:rPr>
              <a:t>Slabi objektivni ekonomski, naučni i kadrovski uslovi</a:t>
            </a:r>
            <a:endParaRPr lang="sr-Latn-RS" sz="2000" dirty="0" smtClean="0">
              <a:solidFill>
                <a:srgbClr val="FF0000"/>
              </a:solidFill>
            </a:endParaRPr>
          </a:p>
        </p:txBody>
      </p:sp>
    </p:spTree>
    <p:extLst>
      <p:ext uri="{BB962C8B-B14F-4D97-AF65-F5344CB8AC3E}">
        <p14:creationId xmlns:p14="http://schemas.microsoft.com/office/powerpoint/2010/main" val="126183265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DRŽAVA, UDBA I NAUKA</a:t>
            </a:r>
            <a:endParaRPr lang="en-US"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sr-Latn-RS" dirty="0"/>
              <a:t>O</a:t>
            </a:r>
            <a:r>
              <a:rPr lang="sr-Latn-RS" dirty="0" smtClean="0"/>
              <a:t>d </a:t>
            </a:r>
            <a:r>
              <a:rPr lang="sr-Latn-RS" dirty="0"/>
              <a:t>1948. do 1955. na samom državnom vrhu je postojalo nekoliko organa, koji su predstavljali sponu između nauke, naučnih instituta, politike, privrede, vojske i UDB-e. Preko njih su definisani i sprovođeni ambiciozni planovi državnog vrha na polju naučnih istraživanja, pre svega na polju razvoja nuklearne energije i njene primene. U njih su postavljani istaknuti politički i privredni rukovodioci, predstavnici vojske, tajne policije i naučnici. U početku su delovali pod upravom i nadzorom Predsedništva FNRJ i Savezne planske komisije, a potom Ministarstva rudarstva FNRJ, odnosno Saveta za </a:t>
            </a:r>
            <a:r>
              <a:rPr lang="sr-Latn-RS" dirty="0" err="1"/>
              <a:t>ekstraktivnu</a:t>
            </a:r>
            <a:r>
              <a:rPr lang="sr-Latn-RS" dirty="0"/>
              <a:t> industriju. Sve vreme su bili pod stalnom kontrolom organa </a:t>
            </a:r>
            <a:r>
              <a:rPr lang="sr-Latn-RS" dirty="0" smtClean="0"/>
              <a:t>UDB-e</a:t>
            </a:r>
            <a:r>
              <a:rPr lang="sr-Latn-RS" dirty="0"/>
              <a:t>.</a:t>
            </a:r>
            <a:endParaRPr lang="en-US" dirty="0"/>
          </a:p>
        </p:txBody>
      </p:sp>
    </p:spTree>
    <p:extLst>
      <p:ext uri="{BB962C8B-B14F-4D97-AF65-F5344CB8AC3E}">
        <p14:creationId xmlns:p14="http://schemas.microsoft.com/office/powerpoint/2010/main" val="27625568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4000" dirty="0" smtClean="0">
                <a:solidFill>
                  <a:srgbClr val="FF0000"/>
                </a:solidFill>
              </a:rPr>
              <a:t>USTANOVE I LJUDI</a:t>
            </a:r>
            <a:endParaRPr lang="en-US" sz="4000" dirty="0">
              <a:solidFill>
                <a:srgbClr val="FF0000"/>
              </a:solidFill>
            </a:endParaRPr>
          </a:p>
        </p:txBody>
      </p:sp>
      <p:sp>
        <p:nvSpPr>
          <p:cNvPr id="3" name="Content Placeholder 2"/>
          <p:cNvSpPr>
            <a:spLocks noGrp="1"/>
          </p:cNvSpPr>
          <p:nvPr>
            <p:ph idx="1"/>
          </p:nvPr>
        </p:nvSpPr>
        <p:spPr>
          <a:xfrm>
            <a:off x="457200" y="1600200"/>
            <a:ext cx="8534400" cy="4525963"/>
          </a:xfrm>
        </p:spPr>
        <p:txBody>
          <a:bodyPr>
            <a:normAutofit/>
          </a:bodyPr>
          <a:lstStyle/>
          <a:p>
            <a:r>
              <a:rPr lang="sr-Latn-RS" sz="2400" dirty="0" smtClean="0"/>
              <a:t>Uprava za koordinaciju rada naučnih ustanova 1948-1951, </a:t>
            </a:r>
            <a:r>
              <a:rPr lang="sr-Latn-RS" sz="2400" dirty="0"/>
              <a:t>Uprava za rudarska istraživanja i rudarske studije </a:t>
            </a:r>
            <a:r>
              <a:rPr lang="sr-Latn-RS" sz="2400" dirty="0" smtClean="0"/>
              <a:t>1951-1955 Komisija </a:t>
            </a:r>
            <a:r>
              <a:rPr lang="sr-Latn-RS" sz="2400" dirty="0"/>
              <a:t>za pomoć u naučnim istraživanjima pri Predsedništvu Vlade </a:t>
            </a:r>
            <a:r>
              <a:rPr lang="sr-Latn-RS" sz="2400" dirty="0" smtClean="0"/>
              <a:t>FNRJ1952-1955, Savezni geološki zavod, SKNE</a:t>
            </a:r>
          </a:p>
          <a:p>
            <a:r>
              <a:rPr lang="sr-Latn-RS" sz="2400" dirty="0" smtClean="0"/>
              <a:t>Aleksandar Ranković, Slobodan </a:t>
            </a:r>
            <a:r>
              <a:rPr lang="sr-Latn-RS" sz="2400" dirty="0" err="1" smtClean="0"/>
              <a:t>Nakićenović</a:t>
            </a:r>
            <a:r>
              <a:rPr lang="sr-Latn-RS" sz="2400" dirty="0" smtClean="0"/>
              <a:t>, Svetozar </a:t>
            </a:r>
            <a:r>
              <a:rPr lang="sr-Latn-RS" sz="2400" dirty="0" err="1" smtClean="0"/>
              <a:t>Vukmanović</a:t>
            </a:r>
            <a:r>
              <a:rPr lang="sr-Latn-RS" sz="2400" dirty="0" smtClean="0"/>
              <a:t> Tempo, Jovo </a:t>
            </a:r>
            <a:r>
              <a:rPr lang="sr-Latn-RS" sz="2400" dirty="0" err="1" smtClean="0"/>
              <a:t>Kapičić</a:t>
            </a:r>
            <a:r>
              <a:rPr lang="sr-Latn-RS" sz="2400" dirty="0" smtClean="0"/>
              <a:t>, Miladin Radulović Krcun</a:t>
            </a:r>
            <a:endParaRPr lang="en-US" sz="2400"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2601" t="5118" r="3276" b="53951"/>
          <a:stretch/>
        </p:blipFill>
        <p:spPr bwMode="auto">
          <a:xfrm>
            <a:off x="685800" y="4114800"/>
            <a:ext cx="1416801" cy="178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7" r="37467" b="29998"/>
          <a:stretch/>
        </p:blipFill>
        <p:spPr bwMode="auto">
          <a:xfrm>
            <a:off x="3886200" y="4228276"/>
            <a:ext cx="1121229" cy="1561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C:\Users\Dragomir\Desktop\BONDZIC-U RADU\NUKLEARNA POLITIKA\AMBICIJE I ILUZIJE-KNJIGA\I MOJ TEKST\FOTOGRAFIJE\uradjeno\NIN Nakicenovic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74" b="11857"/>
          <a:stretch/>
        </p:blipFill>
        <p:spPr bwMode="auto">
          <a:xfrm>
            <a:off x="2286000" y="4114800"/>
            <a:ext cx="1425972" cy="1788932"/>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239754"/>
            <a:ext cx="1149838" cy="1587414"/>
          </a:xfrm>
          <a:prstGeom prst="rect">
            <a:avLst/>
          </a:prstGeom>
        </p:spPr>
      </p:pic>
      <p:pic>
        <p:nvPicPr>
          <p:cNvPr id="11"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276667"/>
            <a:ext cx="1261323" cy="1513588"/>
          </a:xfrm>
          <a:prstGeom prst="rect">
            <a:avLst/>
          </a:prstGeom>
        </p:spPr>
      </p:pic>
    </p:spTree>
    <p:extLst>
      <p:ext uri="{BB962C8B-B14F-4D97-AF65-F5344CB8AC3E}">
        <p14:creationId xmlns:p14="http://schemas.microsoft.com/office/powerpoint/2010/main" val="269030164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2590800"/>
          </a:xfrm>
        </p:spPr>
        <p:txBody>
          <a:bodyPr>
            <a:noAutofit/>
          </a:bodyPr>
          <a:lstStyle/>
          <a:p>
            <a:r>
              <a:rPr lang="sr-Latn-RS" sz="8000" dirty="0" smtClean="0">
                <a:solidFill>
                  <a:srgbClr val="FF0000"/>
                </a:solidFill>
              </a:rPr>
              <a:t>SVET U ATOMSKOM DOBU</a:t>
            </a:r>
            <a:endParaRPr lang="en-US" sz="8000" dirty="0">
              <a:solidFill>
                <a:srgbClr val="FF0000"/>
              </a:solidFill>
            </a:endParaRPr>
          </a:p>
        </p:txBody>
      </p:sp>
    </p:spTree>
    <p:extLst>
      <p:ext uri="{BB962C8B-B14F-4D97-AF65-F5344CB8AC3E}">
        <p14:creationId xmlns:p14="http://schemas.microsoft.com/office/powerpoint/2010/main" val="330501897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STEVAN DEDIJER (1911-2004)</a:t>
            </a:r>
            <a:r>
              <a:rPr lang="sr-Latn-RS" dirty="0" smtClean="0"/>
              <a:t/>
            </a:r>
            <a:br>
              <a:rPr lang="sr-Latn-RS" dirty="0" smtClean="0"/>
            </a:br>
            <a:r>
              <a:rPr lang="sr-Latn-RS" dirty="0" smtClean="0"/>
              <a:t>fizičar, novinar, obaveštajac, direktor Instituta u Vinči 1952-1954.</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29000" y="2209800"/>
            <a:ext cx="2209800" cy="3412769"/>
          </a:xfrm>
        </p:spPr>
      </p:pic>
      <p:pic>
        <p:nvPicPr>
          <p:cNvPr id="5"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493" t="14632" r="49085" b="48435"/>
          <a:stretch/>
        </p:blipFill>
        <p:spPr>
          <a:xfrm>
            <a:off x="838200" y="2209800"/>
            <a:ext cx="2450123" cy="3352800"/>
          </a:xfrm>
        </p:spPr>
      </p:pic>
      <p:pic>
        <p:nvPicPr>
          <p:cNvPr id="1026" name="Picture 2" descr="spijun kojeg smo voljeli - autobiografi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99" y="2286000"/>
            <a:ext cx="2184399"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5734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SEĆANJE S. DEDIJERA</a:t>
            </a:r>
            <a:endParaRPr lang="en-US"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sr-Latn-RS" dirty="0"/>
              <a:t>Prema njegovom svedočenju, Milovan Đilas i Edvard Kardelj su tokom boravka u Njujorku i borbe da Jugoslavija uđe u Savet bezbednosti OUN septembra 1949, zatražili od njega da se vrati u zemlju. Po povratku u Beograd januara 1950. Kardelj mu je direktno rekao: „Moramo imati nuklearnu bombu. Moramo je napraviti čak i ako ćemo za to godinama izdvajati pola nacionalnog dohotka“. Potom je dodao da im je „Pavle Savić obećao da će napraviti bombu“ i to na nekom „novom principu“. Međutim, Kardelj je smatrao da se sa Savićem „dešavalo nešto čudnovato“ i rekao </a:t>
            </a:r>
            <a:r>
              <a:rPr lang="sr-Latn-RS" dirty="0" err="1"/>
              <a:t>Dedijeru</a:t>
            </a:r>
            <a:r>
              <a:rPr lang="sr-Latn-RS" dirty="0"/>
              <a:t>: „Tvoj je posao Stevo da nam pomogneš da dobijemo tu bombu, da otkriješ što Savić radi, zašto </a:t>
            </a:r>
            <a:r>
              <a:rPr lang="sr-Latn-RS" dirty="0" err="1"/>
              <a:t>odgađa</a:t>
            </a:r>
            <a:r>
              <a:rPr lang="sr-Latn-RS" dirty="0"/>
              <a:t>. Moramo imati bombu. Pođi u Vinču, radi tamo, razjasni stvari.“ Dedijer je prihvatio partijski zadatak, otišao u Vinču i „uključio se u Titov pokušaj da napravi nuklearnu bombu“</a:t>
            </a:r>
            <a:endParaRPr lang="en-US" dirty="0"/>
          </a:p>
        </p:txBody>
      </p:sp>
    </p:spTree>
    <p:extLst>
      <p:ext uri="{BB962C8B-B14F-4D97-AF65-F5344CB8AC3E}">
        <p14:creationId xmlns:p14="http://schemas.microsoft.com/office/powerpoint/2010/main" val="208112080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normAutofit fontScale="90000"/>
          </a:bodyPr>
          <a:lstStyle/>
          <a:p>
            <a:r>
              <a:rPr lang="sr-Latn-RS" dirty="0" smtClean="0">
                <a:solidFill>
                  <a:srgbClr val="FF0000"/>
                </a:solidFill>
              </a:rPr>
              <a:t>JOVO KAPIČIĆ (1919-2013)</a:t>
            </a:r>
            <a:r>
              <a:rPr lang="sr-Latn-RS" dirty="0" smtClean="0"/>
              <a:t/>
            </a:r>
            <a:br>
              <a:rPr lang="sr-Latn-RS" dirty="0" smtClean="0"/>
            </a:br>
            <a:r>
              <a:rPr lang="sr-Latn-RS" dirty="0" smtClean="0"/>
              <a:t>general, pomoćnik ministra unutrašnjih poslova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057400"/>
            <a:ext cx="3771635" cy="4525963"/>
          </a:xfrm>
        </p:spPr>
      </p:pic>
      <p:pic>
        <p:nvPicPr>
          <p:cNvPr id="2050" name="Picture 2" descr="goli otoci jova kapic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199" y="2209800"/>
            <a:ext cx="2844799"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66124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SEĆANJE J. KAPIČIĆA</a:t>
            </a:r>
            <a:endParaRPr lang="en-US"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sr-Latn-RS" dirty="0"/>
              <a:t>Drugi funkcioner koji je javno i direktno progovorio o naporima Jugoslavije da napravi atomsku bombu, razlozima za to i prvim koracima na tom planu bio je general Jovo </a:t>
            </a:r>
            <a:r>
              <a:rPr lang="sr-Latn-RS" dirty="0" err="1"/>
              <a:t>Kapičić</a:t>
            </a:r>
            <a:r>
              <a:rPr lang="sr-Latn-RS" dirty="0"/>
              <a:t> koji je u intervjuu 2010. dosta neprecizno govorio o formiranju „Atomske komisije“ posle sukoba sa SSSR u kojoj su</a:t>
            </a:r>
            <a:r>
              <a:rPr lang="sr-Cyrl-RS" dirty="0"/>
              <a:t>, </a:t>
            </a:r>
            <a:r>
              <a:rPr lang="sr-Latn-RS" dirty="0"/>
              <a:t>po njemu, bili Aleksandar Ranković, Boris Kidrič, Svetozar </a:t>
            </a:r>
            <a:r>
              <a:rPr lang="sr-Latn-RS" dirty="0" err="1"/>
              <a:t>Vukmanović</a:t>
            </a:r>
            <a:r>
              <a:rPr lang="sr-Latn-RS" dirty="0"/>
              <a:t> Tempo, Pavle Savić i Dragiša Ivanović, sa ciljem da se „napravi institut“ i „iz inostranstva dovedu stručni ljudi, inženjeri“. Za rad Komisije su „odobrena velika novčana sredstva i pružena bezrezervna pomoć“, cela stvar je držana u tajnosti, „UDB-a se starala da takva informacija ne procuri u javnost“, a on je bio zadužen za bezbednost. </a:t>
            </a:r>
            <a:r>
              <a:rPr lang="sr-Latn-RS" dirty="0" err="1"/>
              <a:t>Kapičić</a:t>
            </a:r>
            <a:r>
              <a:rPr lang="sr-Latn-RS" dirty="0"/>
              <a:t> tvrdi da je Ranković na jednom od sastanaka Komisije saopštio ideju da Jugoslavija napravi atomsku bombu. Obrazloženje se ticalo bezbednosti zemlje: „Ako su atomsku bombu imali Rusi i Amerikanci, morala ju je imati i Jugoslavija! Znate, malo ko će se usuditi da napadne onoga ko ima atomsko naoružanje. Atomska bomba jeste zlo ali državi daje sigurnost“, tumačio je kasnije </a:t>
            </a:r>
            <a:r>
              <a:rPr lang="sr-Latn-RS" dirty="0" err="1"/>
              <a:t>Kapičić</a:t>
            </a:r>
            <a:endParaRPr lang="en-US" dirty="0"/>
          </a:p>
        </p:txBody>
      </p:sp>
    </p:spTree>
    <p:extLst>
      <p:ext uri="{BB962C8B-B14F-4D97-AF65-F5344CB8AC3E}">
        <p14:creationId xmlns:p14="http://schemas.microsoft.com/office/powerpoint/2010/main" val="254559519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IVAN SUPEK (1915-2007) </a:t>
            </a:r>
            <a:r>
              <a:rPr lang="sr-Latn-RS" dirty="0" smtClean="0"/>
              <a:t/>
            </a:r>
            <a:br>
              <a:rPr lang="sr-Latn-RS" dirty="0" smtClean="0"/>
            </a:br>
            <a:r>
              <a:rPr lang="sr-Latn-RS" dirty="0" smtClean="0"/>
              <a:t>hrvatski fizičar, filozof i književnik, osnivač Instituta „Ruđer Bošković“</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6020" y="2176621"/>
            <a:ext cx="2600960" cy="337312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38600" y="2209800"/>
            <a:ext cx="2670141" cy="3352799"/>
          </a:xfrm>
        </p:spPr>
      </p:pic>
      <p:pic>
        <p:nvPicPr>
          <p:cNvPr id="6146" name="Picture 2" descr="C:\Users\Dragomir\Desktop\BONDZIC-U RADU\NUKLEARNA POLITIKA\AMBICIJE I ILUZIJE-KNJIGA\I MOJ TEKST\FOTOGRAFIJE\uradjeno\supek potp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952999"/>
            <a:ext cx="1714499" cy="768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RAGOM DUHA KROZ DIVLJI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275114"/>
            <a:ext cx="171449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2596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SEĆANJE I. SUPEKA</a:t>
            </a:r>
            <a:endParaRPr lang="en-US"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sr-Latn-RS" dirty="0" err="1"/>
              <a:t>Supek</a:t>
            </a:r>
            <a:r>
              <a:rPr lang="sr-Latn-RS" dirty="0"/>
              <a:t> je od druge polovine 60-ih godina u više navrata bez ikakvih dokaza u novinskim tekstovima i literarnim delima iznosio svoje „sumnje“ i „slutnje“ da je Jugoslavija težila da napravi atomsku bombu, vezujući ih pre svega za Vinču, Pavla Savića, UDB-u i Aleksandra </a:t>
            </a:r>
            <a:r>
              <a:rPr lang="sr-Latn-RS" dirty="0" smtClean="0"/>
              <a:t>Rankovića… </a:t>
            </a:r>
            <a:r>
              <a:rPr lang="sr-Latn-RS" dirty="0"/>
              <a:t>Ipak, </a:t>
            </a:r>
            <a:r>
              <a:rPr lang="sr-Latn-RS" dirty="0" err="1"/>
              <a:t>Supek</a:t>
            </a:r>
            <a:r>
              <a:rPr lang="sr-Latn-RS" dirty="0"/>
              <a:t> priznaje da u tom periodu na sastancima kojima je prisustvovao „nikad nije bio </a:t>
            </a:r>
            <a:r>
              <a:rPr lang="sr-Latn-RS" dirty="0" err="1"/>
              <a:t>podastrt</a:t>
            </a:r>
            <a:r>
              <a:rPr lang="sr-Latn-RS" dirty="0"/>
              <a:t> neki projekt atomske bombe“, mada se o tom „šuškalo po Beogradu“ i ako je „postojao takav projekt, mora da je bio držan u punoj tajnosti, izvan oficijelnih građanskih foruma“. Za produkciju bombi trebalo je ostvariti tehnologiju proizvodnje plutonijuma i metalnog urana, a koliko je njemu bilo poznato „ništa ozbiljnije nije na tome bilo tada urađeno“, ali ipak, ostajao je sumnjičav </a:t>
            </a:r>
            <a:r>
              <a:rPr lang="sr-Latn-RS" dirty="0" err="1"/>
              <a:t>Supek</a:t>
            </a:r>
            <a:r>
              <a:rPr lang="sr-Latn-RS" dirty="0"/>
              <a:t>, „jedino se moglo </a:t>
            </a:r>
            <a:r>
              <a:rPr lang="sr-Latn-RS" dirty="0" err="1"/>
              <a:t>predmnijevati</a:t>
            </a:r>
            <a:r>
              <a:rPr lang="sr-Latn-RS" dirty="0"/>
              <a:t> da Vinča i Direkcija za uranske sirovine kroči u tom pravcu, pod osobitom paskom UDBE“. „Tada, u panici pred Staljinovim upadom, mogle su se rađati svakojake fantazmagorije, no nikakvi veći zahvati nisu, koliko znam, bili poduzeti“, zaključuje </a:t>
            </a:r>
            <a:r>
              <a:rPr lang="sr-Latn-RS" dirty="0" err="1" smtClean="0"/>
              <a:t>Supek</a:t>
            </a:r>
            <a:r>
              <a:rPr lang="sr-Latn-RS" dirty="0" smtClean="0"/>
              <a:t>.</a:t>
            </a:r>
            <a:endParaRPr lang="en-US" dirty="0"/>
          </a:p>
        </p:txBody>
      </p:sp>
    </p:spTree>
    <p:extLst>
      <p:ext uri="{BB962C8B-B14F-4D97-AF65-F5344CB8AC3E}">
        <p14:creationId xmlns:p14="http://schemas.microsoft.com/office/powerpoint/2010/main" val="320292199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PAVLE SAVIĆ – DNEVNIK RADA U VINČI 1949-1950</a:t>
            </a:r>
            <a:endParaRPr lang="en-US"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sr-Latn-RS" dirty="0"/>
              <a:t>Đilas je onda otvoreno izneo mišljenje „da je cilj Instituta uranska peć i atomska bomba, a da je izgradnja kadra ljudi za to – sekundarno. Ja sam za reč Lenjina: među vukovima ja urličem. Dok smo okruženi </a:t>
            </a:r>
            <a:r>
              <a:rPr lang="sr-Latn-RS" dirty="0" err="1"/>
              <a:t>vucima</a:t>
            </a:r>
            <a:r>
              <a:rPr lang="sr-Latn-RS" dirty="0"/>
              <a:t> treba se braniti i imati najmoćnija oružja“. </a:t>
            </a:r>
            <a:r>
              <a:rPr lang="sr-Latn-RS" dirty="0" smtClean="0"/>
              <a:t>Posle </a:t>
            </a:r>
            <a:r>
              <a:rPr lang="sr-Latn-RS" dirty="0" err="1"/>
              <a:t>Savićeve</a:t>
            </a:r>
            <a:r>
              <a:rPr lang="sr-Latn-RS" dirty="0"/>
              <a:t> upadice da „svaki zaostaje u poslu koji ne radi“, predložio je da ga „puste da radi čistu nauku, a da neko drugi preuzme rad na atomskoj bombi“. Nije se složio sa njim da </a:t>
            </a:r>
            <a:r>
              <a:rPr lang="sr-Latn-RS" dirty="0" err="1"/>
              <a:t>Nakićenović</a:t>
            </a:r>
            <a:r>
              <a:rPr lang="sr-Latn-RS" dirty="0"/>
              <a:t> „nema prava da ti daje direktive“ i poručio mu da „svaki građanin ove zemlje ima prava i dužnost da od tebe traži atomsku bombu“. </a:t>
            </a:r>
            <a:endParaRPr lang="sr-Latn-RS" dirty="0" smtClean="0"/>
          </a:p>
          <a:p>
            <a:pPr marL="0" indent="0">
              <a:buNone/>
            </a:pPr>
            <a:r>
              <a:rPr lang="sr-Latn-RS" dirty="0"/>
              <a:t>	</a:t>
            </a:r>
            <a:r>
              <a:rPr lang="sr-Latn-RS" dirty="0" smtClean="0"/>
              <a:t>	</a:t>
            </a:r>
            <a:r>
              <a:rPr lang="sr-Latn-RS" i="1" dirty="0" smtClean="0"/>
              <a:t>Sa sastanka u Vinči 15. decembra 1950.</a:t>
            </a:r>
            <a:endParaRPr lang="en-US" i="1" dirty="0"/>
          </a:p>
        </p:txBody>
      </p:sp>
    </p:spTree>
    <p:extLst>
      <p:ext uri="{BB962C8B-B14F-4D97-AF65-F5344CB8AC3E}">
        <p14:creationId xmlns:p14="http://schemas.microsoft.com/office/powerpoint/2010/main" val="394037442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1950.</a:t>
            </a:r>
            <a:endParaRPr lang="en-US"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sr-Latn-RS" dirty="0"/>
              <a:t>I pored svih razlika u </a:t>
            </a:r>
            <a:r>
              <a:rPr lang="sr-Latn-RS" dirty="0" smtClean="0"/>
              <a:t>svedočenjima, nepreciznosti i oskudnosti izvora može </a:t>
            </a:r>
            <a:r>
              <a:rPr lang="sr-Latn-RS" dirty="0"/>
              <a:t>se zaključiti da je 1950. godina bila ključna za razvoj jugoslovenskog programa. Tada je na videlo izašlo „zakulisno mišljenje da se gradi nuklearna bomba“ čiji nosioci su izgleda bili Aleksandar Ranković, Edvard Kardelj i Milovan Đilas, koji su upravo te godine u Vinču poslali Slobodana </a:t>
            </a:r>
            <a:r>
              <a:rPr lang="sr-Latn-RS" dirty="0" err="1"/>
              <a:t>Nakićenovića</a:t>
            </a:r>
            <a:r>
              <a:rPr lang="sr-Latn-RS" dirty="0"/>
              <a:t>, a potom i Stevana Dedijera da kontroliše Savića i da pomogne u izgradnji „Titove atomske bombe“. Iz oskudnih izvora se može videti da je partijsko rukovodstvo doista želelo bombu, </a:t>
            </a:r>
            <a:r>
              <a:rPr lang="sr-Latn-RS" dirty="0" smtClean="0"/>
              <a:t>pre svega rukovođeno opasnošću od napada SSSR-a, a </a:t>
            </a:r>
            <a:r>
              <a:rPr lang="sr-Latn-RS" dirty="0"/>
              <a:t>da je Savić „vrdao“, smatrajući „da Institut i reaktor treba da služe za obuku kadrova, da bi smo mogli da se ravnopravno nosimo s ostalim svetom, ali u fundamentalnim nuklearnim naukama</a:t>
            </a:r>
            <a:r>
              <a:rPr lang="sr-Latn-RS" dirty="0" smtClean="0"/>
              <a:t>“. Savić je to mogao zahvaljujući velikom naučnom i političkom ugledu u partijskom vrhu, koji je imao moć i ambicije, ali nikakva znanja o težini i značaju problema.</a:t>
            </a:r>
            <a:endParaRPr lang="en-US" dirty="0"/>
          </a:p>
        </p:txBody>
      </p:sp>
    </p:spTree>
    <p:extLst>
      <p:ext uri="{BB962C8B-B14F-4D97-AF65-F5344CB8AC3E}">
        <p14:creationId xmlns:p14="http://schemas.microsoft.com/office/powerpoint/2010/main" val="55157780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dirty="0" smtClean="0">
                <a:solidFill>
                  <a:srgbClr val="FF0000"/>
                </a:solidFill>
              </a:rPr>
              <a:t>RANKOVIĆ, KARDELJ I ĐILAS</a:t>
            </a:r>
            <a:endParaRPr lang="en-US" dirty="0">
              <a:solidFill>
                <a:srgbClr val="FF0000"/>
              </a:solidFill>
            </a:endParaRPr>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1971" t="-10474" r="4161" b="24308"/>
          <a:stretch/>
        </p:blipFill>
        <p:spPr>
          <a:xfrm>
            <a:off x="6248400" y="1447800"/>
            <a:ext cx="2530483" cy="40386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81400" y="1992086"/>
            <a:ext cx="2373923" cy="3429000"/>
          </a:xfr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981200"/>
            <a:ext cx="2667000" cy="3416379"/>
          </a:xfrm>
          <a:prstGeom prst="rect">
            <a:avLst/>
          </a:prstGeom>
        </p:spPr>
      </p:pic>
    </p:spTree>
    <p:extLst>
      <p:ext uri="{BB962C8B-B14F-4D97-AF65-F5344CB8AC3E}">
        <p14:creationId xmlns:p14="http://schemas.microsoft.com/office/powerpoint/2010/main" val="90328837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P. SAVIĆ, R. VALEN, S. DEDIJER sa B. GOLDŠMITOM U VINČI 1953.</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787493"/>
            <a:ext cx="5486400" cy="4151376"/>
          </a:xfrm>
        </p:spPr>
      </p:pic>
    </p:spTree>
    <p:extLst>
      <p:ext uri="{BB962C8B-B14F-4D97-AF65-F5344CB8AC3E}">
        <p14:creationId xmlns:p14="http://schemas.microsoft.com/office/powerpoint/2010/main" val="78339277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
            </a:r>
            <a:br>
              <a:rPr lang="sr-Latn-RS" dirty="0" smtClean="0">
                <a:solidFill>
                  <a:srgbClr val="FF0000"/>
                </a:solidFill>
              </a:rPr>
            </a:br>
            <a:r>
              <a:rPr lang="sr-Latn-RS" sz="4000" dirty="0" smtClean="0">
                <a:solidFill>
                  <a:srgbClr val="FF0000"/>
                </a:solidFill>
              </a:rPr>
              <a:t>POČETAK ATOMSKOG DOBA</a:t>
            </a:r>
            <a:br>
              <a:rPr lang="sr-Latn-RS" sz="4000" dirty="0" smtClean="0">
                <a:solidFill>
                  <a:srgbClr val="FF0000"/>
                </a:solidFill>
              </a:rPr>
            </a:br>
            <a:r>
              <a:rPr lang="sr-Latn-RS" sz="4000" dirty="0" smtClean="0">
                <a:solidFill>
                  <a:srgbClr val="FF0000"/>
                </a:solidFill>
              </a:rPr>
              <a:t>kraj 19. i početak 20. veka</a:t>
            </a:r>
            <a:r>
              <a:rPr lang="sr-Latn-RS" sz="4000" dirty="0">
                <a:solidFill>
                  <a:srgbClr val="FF0000"/>
                </a:solidFill>
              </a:rPr>
              <a:t/>
            </a:r>
            <a:br>
              <a:rPr lang="sr-Latn-RS" sz="4000" dirty="0">
                <a:solidFill>
                  <a:srgbClr val="FF0000"/>
                </a:solidFill>
              </a:rPr>
            </a:br>
            <a:endParaRPr lang="en-US" sz="4000"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sr-Latn-RS" sz="2400" dirty="0" smtClean="0"/>
              <a:t>1896 – </a:t>
            </a:r>
            <a:r>
              <a:rPr lang="sr-Latn-RS" sz="2400" dirty="0" err="1" smtClean="0"/>
              <a:t>Anri</a:t>
            </a:r>
            <a:r>
              <a:rPr lang="sr-Latn-RS" sz="2400" dirty="0" smtClean="0"/>
              <a:t> Bekerel otkrio </a:t>
            </a:r>
            <a:r>
              <a:rPr lang="sr-Latn-RS" sz="2400" u="sng" dirty="0" smtClean="0">
                <a:solidFill>
                  <a:srgbClr val="FF0000"/>
                </a:solidFill>
              </a:rPr>
              <a:t>radioaktivnost</a:t>
            </a:r>
          </a:p>
          <a:p>
            <a:pPr marL="0" indent="0">
              <a:buNone/>
            </a:pPr>
            <a:endParaRPr lang="sr-Latn-RS" sz="2400" dirty="0" smtClean="0"/>
          </a:p>
          <a:p>
            <a:r>
              <a:rPr lang="en-US" sz="2400" dirty="0" smtClean="0"/>
              <a:t>1897 </a:t>
            </a:r>
            <a:r>
              <a:rPr lang="sr-Latn-RS" sz="2400" dirty="0" smtClean="0"/>
              <a:t>– </a:t>
            </a:r>
            <a:r>
              <a:rPr lang="sr-Latn-RS" sz="2400" dirty="0" err="1" smtClean="0"/>
              <a:t>Dž</a:t>
            </a:r>
            <a:r>
              <a:rPr lang="sr-Latn-RS" sz="2400" dirty="0" smtClean="0"/>
              <a:t>. </a:t>
            </a:r>
            <a:r>
              <a:rPr lang="sr-Latn-RS" sz="2400" dirty="0" err="1" smtClean="0"/>
              <a:t>Dž</a:t>
            </a:r>
            <a:r>
              <a:rPr lang="sr-Latn-RS" sz="2400" dirty="0" smtClean="0"/>
              <a:t>. Tompson otkrio </a:t>
            </a:r>
            <a:r>
              <a:rPr lang="sr-Latn-RS" sz="2400" u="sng" dirty="0" smtClean="0"/>
              <a:t>elektron</a:t>
            </a:r>
            <a:endParaRPr lang="en-US" sz="2400" u="sng" dirty="0" smtClean="0"/>
          </a:p>
          <a:p>
            <a:r>
              <a:rPr lang="sr-Latn-RS" sz="2400" dirty="0" smtClean="0"/>
              <a:t>1898 – Marija i Pjer Kiri otkrili </a:t>
            </a:r>
            <a:r>
              <a:rPr lang="sr-Latn-RS" sz="2400" u="sng" dirty="0" smtClean="0"/>
              <a:t>polonijum i radijum</a:t>
            </a:r>
          </a:p>
          <a:p>
            <a:r>
              <a:rPr lang="sr-Latn-RS" sz="2400" dirty="0" smtClean="0"/>
              <a:t>1903 – Ernest </a:t>
            </a:r>
            <a:r>
              <a:rPr lang="sr-Latn-RS" sz="2400" dirty="0" err="1" smtClean="0"/>
              <a:t>Raterford</a:t>
            </a:r>
            <a:r>
              <a:rPr lang="sr-Latn-RS" sz="2400" dirty="0" smtClean="0"/>
              <a:t> i Frederik Sodi definisali radioaktivni raspad, 1911 – </a:t>
            </a:r>
            <a:r>
              <a:rPr lang="sr-Latn-RS" sz="2400" dirty="0" err="1" smtClean="0"/>
              <a:t>Raterfordov</a:t>
            </a:r>
            <a:r>
              <a:rPr lang="sr-Latn-RS" sz="2400" dirty="0" smtClean="0"/>
              <a:t> model atoma, 1919 – </a:t>
            </a:r>
            <a:r>
              <a:rPr lang="sr-Latn-RS" sz="2400" dirty="0" err="1" smtClean="0"/>
              <a:t>Raterford</a:t>
            </a:r>
            <a:r>
              <a:rPr lang="sr-Latn-RS" sz="2400" dirty="0" smtClean="0"/>
              <a:t> izvršio veštačku nuklearnu reakciju</a:t>
            </a:r>
          </a:p>
          <a:p>
            <a:r>
              <a:rPr lang="sr-Latn-RS" sz="2400" dirty="0" smtClean="0"/>
              <a:t>1913 – Borov model atoma</a:t>
            </a:r>
          </a:p>
          <a:p>
            <a:r>
              <a:rPr lang="sr-Latn-RS" sz="2400" dirty="0" smtClean="0"/>
              <a:t>1900 – Maks </a:t>
            </a:r>
            <a:r>
              <a:rPr lang="sr-Latn-RS" sz="2400" dirty="0" err="1" smtClean="0"/>
              <a:t>Plank</a:t>
            </a:r>
            <a:r>
              <a:rPr lang="sr-Latn-RS" sz="2400" dirty="0" smtClean="0"/>
              <a:t> – kvantna teorija</a:t>
            </a:r>
          </a:p>
          <a:p>
            <a:r>
              <a:rPr lang="sr-Latn-RS" sz="2400" dirty="0" smtClean="0"/>
              <a:t>1905 – Albert Ajnštajn – teorija relativnosti</a:t>
            </a:r>
          </a:p>
          <a:p>
            <a:r>
              <a:rPr lang="sr-Latn-RS" sz="2400" dirty="0" smtClean="0"/>
              <a:t>1927 – Verner </a:t>
            </a:r>
            <a:r>
              <a:rPr lang="sr-Latn-RS" sz="2400" dirty="0" err="1" smtClean="0"/>
              <a:t>Hajzenberg</a:t>
            </a:r>
            <a:r>
              <a:rPr lang="sr-Latn-RS" sz="2400" dirty="0" smtClean="0"/>
              <a:t> – princip neodređenosti </a:t>
            </a:r>
          </a:p>
          <a:p>
            <a:pPr marL="0" indent="0">
              <a:buNone/>
            </a:pPr>
            <a:r>
              <a:rPr lang="sr-Latn-RS" sz="2400" dirty="0" smtClean="0"/>
              <a:t>      u kvantnoj mehanici</a:t>
            </a:r>
          </a:p>
          <a:p>
            <a:pPr marL="0" indent="0">
              <a:buNone/>
            </a:pPr>
            <a:endParaRPr lang="sr-Latn-RS" sz="2400" dirty="0" smtClean="0"/>
          </a:p>
          <a:p>
            <a:pPr marL="0" indent="0">
              <a:buNone/>
            </a:pPr>
            <a:endParaRPr lang="en-US" sz="2400" dirty="0"/>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0710" y="3820886"/>
            <a:ext cx="2019301" cy="687339"/>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638" y="1752600"/>
            <a:ext cx="1610317" cy="1295400"/>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4554" y="1382487"/>
            <a:ext cx="951611" cy="1142999"/>
          </a:xfrm>
          <a:prstGeom prst="rect">
            <a:avLst/>
          </a:prstGeom>
        </p:spPr>
      </p:pic>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4571230"/>
            <a:ext cx="1126794" cy="1478917"/>
          </a:xfrm>
          <a:prstGeom prst="rect">
            <a:avLst/>
          </a:prstGeom>
        </p:spPr>
      </p:pic>
    </p:spTree>
    <p:extLst>
      <p:ext uri="{BB962C8B-B14F-4D97-AF65-F5344CB8AC3E}">
        <p14:creationId xmlns:p14="http://schemas.microsoft.com/office/powerpoint/2010/main" val="1100756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r>
              <a:rPr lang="sr-Latn-RS" sz="3600" dirty="0" smtClean="0">
                <a:solidFill>
                  <a:srgbClr val="FF0000"/>
                </a:solidFill>
              </a:rPr>
              <a:t>„O DVA BITNA USLOVA ZA RAZVITAK ATOMSKE ENERGIJE KOD NAS“ </a:t>
            </a:r>
            <a:br>
              <a:rPr lang="sr-Latn-RS" sz="3600" dirty="0" smtClean="0">
                <a:solidFill>
                  <a:srgbClr val="FF0000"/>
                </a:solidFill>
              </a:rPr>
            </a:br>
            <a:r>
              <a:rPr lang="sr-Latn-RS" sz="3600" dirty="0" smtClean="0">
                <a:solidFill>
                  <a:srgbClr val="FF0000"/>
                </a:solidFill>
              </a:rPr>
              <a:t>25. V 1953.</a:t>
            </a:r>
            <a:endParaRPr lang="en-US" sz="3600" dirty="0">
              <a:solidFill>
                <a:srgbClr val="FF0000"/>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2057400"/>
            <a:ext cx="3345572" cy="452596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2133600"/>
            <a:ext cx="3334574" cy="4525963"/>
          </a:xfrm>
        </p:spPr>
      </p:pic>
    </p:spTree>
    <p:extLst>
      <p:ext uri="{BB962C8B-B14F-4D97-AF65-F5344CB8AC3E}">
        <p14:creationId xmlns:p14="http://schemas.microsoft.com/office/powerpoint/2010/main" val="32582104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3600" dirty="0">
                <a:solidFill>
                  <a:srgbClr val="FF0000"/>
                </a:solidFill>
              </a:rPr>
              <a:t>„O DVA BITNA USLOVA ZA RAZVITAK ATOMSKE ENERGIJE KOD NAS“ </a:t>
            </a:r>
            <a:br>
              <a:rPr lang="sr-Latn-RS" sz="3600" dirty="0">
                <a:solidFill>
                  <a:srgbClr val="FF0000"/>
                </a:solidFill>
              </a:rPr>
            </a:br>
            <a:r>
              <a:rPr lang="sr-Latn-RS" sz="3600" dirty="0">
                <a:solidFill>
                  <a:srgbClr val="FF0000"/>
                </a:solidFill>
              </a:rPr>
              <a:t>25. V 1953.</a:t>
            </a:r>
            <a:endParaRPr lang="en-US" sz="3600" dirty="0"/>
          </a:p>
        </p:txBody>
      </p:sp>
      <p:sp>
        <p:nvSpPr>
          <p:cNvPr id="3" name="Content Placeholder 2"/>
          <p:cNvSpPr>
            <a:spLocks noGrp="1"/>
          </p:cNvSpPr>
          <p:nvPr>
            <p:ph idx="1"/>
          </p:nvPr>
        </p:nvSpPr>
        <p:spPr/>
        <p:txBody>
          <a:bodyPr>
            <a:normAutofit fontScale="55000" lnSpcReduction="20000"/>
          </a:bodyPr>
          <a:lstStyle/>
          <a:p>
            <a:r>
              <a:rPr lang="sr-Latn-RS" dirty="0"/>
              <a:t>Ovaj dokument daje preciznu i konciznu sliku ciljeva, stanja i problema početnih nuklearnih istraživanja u Jugoslaviji, krajem 40-ih i početkom 50-ih godina. Naime, u njemu su precizno iskazana dva cilja tih istraživanja: proizvodnja atomskog oružja i korišćenje atomske energije za privredne svrhe. Istovremeno, direktno je iskazana skepsa prema mogućnosti proizvodnje atomskog oružja u Jugoslaviji i izneti su argumenti za takav stav (male količine urana u zemlji i nedovoljna snaga privrede), ali ipak nije zatražen potpuni prekid rada, već dalje usmeravanje na bazična istraživanja, razvoj tehničkih mogućnosti, podizanje kadrova i pripremu privrede i industrije za dalji napredak u oblasti korišćenja atomske energije u privredne svrhe. Otvoreno je iznet i veliki problem nepostojanja dovoljnih količina urana, prema dotadašnjim rezultatima </a:t>
            </a:r>
            <a:r>
              <a:rPr lang="sr-Latn-RS" dirty="0" err="1"/>
              <a:t>prospekcije</a:t>
            </a:r>
            <a:r>
              <a:rPr lang="sr-Latn-RS" dirty="0"/>
              <a:t>, ali je začuđujuće otvoreno i direktno ukazano i na problem „konspiracije“ kao prepreku u razvoju naučno-istraživačkog rada u oblasti nuklearne energije i čak zahtevano da se takva praksa promeni. Rukovodioci Vinče su se obratili samom državnom vrhu i direktno bez skrivanja saopštili realno stanje i probleme nuklearnih istraživanja, izneli prvi kritički osvrt, verovatno narušili njihova očekivanja, ali i dali konkretne primedbe na način i metode razvoja nuklearnih nauka. Ovo je bio prvi slučaj, koji se ponavljao i narednih godina, da se naučnici osvrću na nuklearni program i upozoravaju državno rukovodstvo koje su mogućnosti i ograničenja tog programa, posebno na vojnom polju. </a:t>
            </a:r>
            <a:endParaRPr lang="en-US" dirty="0"/>
          </a:p>
        </p:txBody>
      </p:sp>
    </p:spTree>
    <p:extLst>
      <p:ext uri="{BB962C8B-B14F-4D97-AF65-F5344CB8AC3E}">
        <p14:creationId xmlns:p14="http://schemas.microsoft.com/office/powerpoint/2010/main" val="356712909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5400" dirty="0" smtClean="0">
                <a:solidFill>
                  <a:srgbClr val="FF0000"/>
                </a:solidFill>
              </a:rPr>
              <a:t>II </a:t>
            </a:r>
            <a:r>
              <a:rPr lang="sr-Latn-RS" sz="5400" dirty="0" smtClean="0">
                <a:solidFill>
                  <a:srgbClr val="FF0000"/>
                </a:solidFill>
              </a:rPr>
              <a:t>PERIOD</a:t>
            </a:r>
            <a:endParaRPr lang="en-US" sz="5400" dirty="0">
              <a:solidFill>
                <a:srgbClr val="FF0000"/>
              </a:solidFill>
            </a:endParaRPr>
          </a:p>
        </p:txBody>
      </p:sp>
      <p:sp>
        <p:nvSpPr>
          <p:cNvPr id="3" name="Content Placeholder 2"/>
          <p:cNvSpPr>
            <a:spLocks noGrp="1"/>
          </p:cNvSpPr>
          <p:nvPr>
            <p:ph idx="1"/>
          </p:nvPr>
        </p:nvSpPr>
        <p:spPr/>
        <p:txBody>
          <a:bodyPr/>
          <a:lstStyle/>
          <a:p>
            <a:pPr algn="ctr"/>
            <a:r>
              <a:rPr lang="sr-Latn-RS" sz="6000" dirty="0" smtClean="0">
                <a:solidFill>
                  <a:srgbClr val="FF0000"/>
                </a:solidFill>
              </a:rPr>
              <a:t>1957-1966</a:t>
            </a:r>
          </a:p>
          <a:p>
            <a:pPr>
              <a:buFontTx/>
              <a:buChar char="-"/>
            </a:pPr>
            <a:r>
              <a:rPr lang="sr-Latn-RS" sz="2000" dirty="0" smtClean="0">
                <a:solidFill>
                  <a:srgbClr val="FF0000"/>
                </a:solidFill>
              </a:rPr>
              <a:t>Drugi s</a:t>
            </a:r>
            <a:r>
              <a:rPr lang="sr-Latn-RS" sz="2000" dirty="0" smtClean="0">
                <a:solidFill>
                  <a:srgbClr val="FF0000"/>
                </a:solidFill>
              </a:rPr>
              <a:t>ukob sa SSSR-om</a:t>
            </a:r>
          </a:p>
          <a:p>
            <a:pPr>
              <a:buFontTx/>
              <a:buChar char="-"/>
            </a:pPr>
            <a:r>
              <a:rPr lang="sr-Latn-RS" sz="2000" dirty="0" smtClean="0">
                <a:solidFill>
                  <a:srgbClr val="FF0000"/>
                </a:solidFill>
              </a:rPr>
              <a:t>Rukovodstvo UDB-e</a:t>
            </a:r>
            <a:endParaRPr lang="sr-Latn-RS" sz="2000" dirty="0" smtClean="0">
              <a:solidFill>
                <a:srgbClr val="FF0000"/>
              </a:solidFill>
            </a:endParaRPr>
          </a:p>
          <a:p>
            <a:pPr>
              <a:buFontTx/>
              <a:buChar char="-"/>
            </a:pPr>
            <a:r>
              <a:rPr lang="sr-Latn-RS" sz="2000" dirty="0" smtClean="0">
                <a:solidFill>
                  <a:srgbClr val="FF0000"/>
                </a:solidFill>
              </a:rPr>
              <a:t>Zainteresovanost vojske</a:t>
            </a:r>
            <a:endParaRPr lang="sr-Latn-RS" sz="2000" dirty="0" smtClean="0">
              <a:solidFill>
                <a:srgbClr val="FF0000"/>
              </a:solidFill>
            </a:endParaRPr>
          </a:p>
          <a:p>
            <a:pPr>
              <a:buFontTx/>
              <a:buChar char="-"/>
            </a:pPr>
            <a:r>
              <a:rPr lang="sr-Latn-RS" sz="2000" dirty="0" smtClean="0">
                <a:solidFill>
                  <a:srgbClr val="FF0000"/>
                </a:solidFill>
              </a:rPr>
              <a:t>Porast naučno tehničkih znanja</a:t>
            </a:r>
            <a:endParaRPr lang="sr-Latn-RS" sz="2000" dirty="0" smtClean="0">
              <a:solidFill>
                <a:srgbClr val="FF0000"/>
              </a:solidFill>
            </a:endParaRPr>
          </a:p>
          <a:p>
            <a:pPr>
              <a:buFontTx/>
              <a:buChar char="-"/>
            </a:pPr>
            <a:r>
              <a:rPr lang="sr-Latn-RS" sz="2000" dirty="0" smtClean="0">
                <a:solidFill>
                  <a:srgbClr val="FF0000"/>
                </a:solidFill>
              </a:rPr>
              <a:t>Izgradnja prvih reaktora</a:t>
            </a:r>
          </a:p>
          <a:p>
            <a:pPr>
              <a:buFontTx/>
              <a:buChar char="-"/>
            </a:pPr>
            <a:r>
              <a:rPr lang="sr-Latn-RS" sz="2000" dirty="0" smtClean="0">
                <a:solidFill>
                  <a:srgbClr val="FF0000"/>
                </a:solidFill>
              </a:rPr>
              <a:t>Formulisanje ciljeva nuklearnih istraživanja</a:t>
            </a:r>
          </a:p>
          <a:p>
            <a:pPr>
              <a:buFontTx/>
              <a:buChar char="-"/>
            </a:pPr>
            <a:r>
              <a:rPr lang="sr-Latn-RS" sz="2000" dirty="0" smtClean="0">
                <a:solidFill>
                  <a:srgbClr val="FF0000"/>
                </a:solidFill>
              </a:rPr>
              <a:t>Slabi objektivni ekonomski, naučni, kadrovski i finansijski uslovi</a:t>
            </a:r>
            <a:endParaRPr lang="sr-Latn-RS" sz="2000" dirty="0" smtClean="0">
              <a:solidFill>
                <a:srgbClr val="FF0000"/>
              </a:solidFill>
            </a:endParaRPr>
          </a:p>
          <a:p>
            <a:pPr>
              <a:buFontTx/>
              <a:buChar char="-"/>
            </a:pPr>
            <a:r>
              <a:rPr lang="sr-Latn-RS" sz="2000" dirty="0" smtClean="0">
                <a:solidFill>
                  <a:srgbClr val="FF0000"/>
                </a:solidFill>
              </a:rPr>
              <a:t>Slabljenje političke volje državnog rukovodstva i snage države</a:t>
            </a:r>
          </a:p>
        </p:txBody>
      </p:sp>
    </p:spTree>
    <p:extLst>
      <p:ext uri="{BB962C8B-B14F-4D97-AF65-F5344CB8AC3E}">
        <p14:creationId xmlns:p14="http://schemas.microsoft.com/office/powerpoint/2010/main" val="407187735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sr-Latn-RS" dirty="0" smtClean="0">
                <a:solidFill>
                  <a:srgbClr val="FF0000"/>
                </a:solidFill>
              </a:rPr>
              <a:t>IVAN GOŠNJAK I RADE BULAT </a:t>
            </a:r>
            <a:r>
              <a:rPr lang="sr-Latn-RS" dirty="0" smtClean="0"/>
              <a:t/>
            </a:r>
            <a:br>
              <a:rPr lang="sr-Latn-RS" dirty="0" smtClean="0"/>
            </a:br>
            <a:r>
              <a:rPr lang="sr-Latn-RS" sz="3600" dirty="0" smtClean="0"/>
              <a:t>savezni sekretar za narodnu odbranu i </a:t>
            </a:r>
            <a:br>
              <a:rPr lang="sr-Latn-RS" sz="3600" dirty="0" smtClean="0"/>
            </a:br>
            <a:r>
              <a:rPr lang="sr-Latn-RS" sz="3600" dirty="0" smtClean="0"/>
              <a:t>načelnik uprave za ABHO</a:t>
            </a:r>
            <a:r>
              <a:rPr lang="en-US" sz="3600" dirty="0" smtClean="0"/>
              <a:t/>
            </a:r>
            <a:br>
              <a:rPr lang="en-US" sz="3600" dirty="0" smtClean="0"/>
            </a:br>
            <a:r>
              <a:rPr lang="sr-Latn-RS" sz="3600" dirty="0" smtClean="0"/>
              <a:t>članovi </a:t>
            </a:r>
            <a:r>
              <a:rPr lang="sr-Latn-RS" sz="3600" dirty="0" smtClean="0"/>
              <a:t>SKNE iz JNA</a:t>
            </a:r>
            <a:endParaRPr lang="en-US" sz="36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0" y="2743200"/>
            <a:ext cx="3514976" cy="352579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86400" y="2743200"/>
            <a:ext cx="2816444" cy="3733800"/>
          </a:xfrm>
        </p:spPr>
      </p:pic>
    </p:spTree>
    <p:extLst>
      <p:ext uri="{BB962C8B-B14F-4D97-AF65-F5344CB8AC3E}">
        <p14:creationId xmlns:p14="http://schemas.microsoft.com/office/powerpoint/2010/main" val="131295730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VOJNE POTREBE </a:t>
            </a:r>
            <a:r>
              <a:rPr lang="sr-Latn-RS" dirty="0" smtClean="0">
                <a:solidFill>
                  <a:srgbClr val="FF0000"/>
                </a:solidFill>
              </a:rPr>
              <a:t>KRAJEM </a:t>
            </a:r>
            <a:r>
              <a:rPr lang="sr-Latn-RS" dirty="0" smtClean="0">
                <a:solidFill>
                  <a:srgbClr val="FF0000"/>
                </a:solidFill>
              </a:rPr>
              <a:t>50-IH</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sr-Latn-RS" dirty="0"/>
              <a:t>„O nekim najvažnijim ABH problemima u </a:t>
            </a:r>
            <a:r>
              <a:rPr lang="sr-Latn-RS" dirty="0" smtClean="0"/>
              <a:t>JNA“ 1957.</a:t>
            </a:r>
          </a:p>
          <a:p>
            <a:r>
              <a:rPr lang="sr-Latn-RS" dirty="0" smtClean="0"/>
              <a:t>„Predlog </a:t>
            </a:r>
            <a:r>
              <a:rPr lang="sr-Latn-RS" dirty="0"/>
              <a:t>plana naučno-istraživačkih radova u oblasti nuklearne energije za potrebe narodne </a:t>
            </a:r>
            <a:r>
              <a:rPr lang="sr-Latn-RS" dirty="0" smtClean="0"/>
              <a:t>odbrane“ </a:t>
            </a:r>
            <a:r>
              <a:rPr lang="sr-Latn-RS" dirty="0"/>
              <a:t>za 1958. </a:t>
            </a:r>
            <a:endParaRPr lang="sr-Latn-RS" dirty="0" smtClean="0"/>
          </a:p>
          <a:p>
            <a:r>
              <a:rPr lang="sr-Latn-RS" dirty="0" smtClean="0"/>
              <a:t>„Perspektivni </a:t>
            </a:r>
            <a:r>
              <a:rPr lang="sr-Latn-RS" dirty="0"/>
              <a:t>program naučno-istraživačkih radova u oblasti nuklearne energije za potrebe narodne </a:t>
            </a:r>
            <a:r>
              <a:rPr lang="sr-Latn-RS" dirty="0" smtClean="0"/>
              <a:t>odbrane“, 1958</a:t>
            </a:r>
          </a:p>
          <a:p>
            <a:r>
              <a:rPr lang="sr-Latn-RS" dirty="0" smtClean="0"/>
              <a:t>U </a:t>
            </a:r>
            <a:r>
              <a:rPr lang="sr-Latn-RS" dirty="0"/>
              <a:t>odnosima JNA i SKNE uglavnom </a:t>
            </a:r>
            <a:r>
              <a:rPr lang="sr-Latn-RS" dirty="0" smtClean="0"/>
              <a:t>se nije </a:t>
            </a:r>
            <a:r>
              <a:rPr lang="sr-Latn-RS" dirty="0"/>
              <a:t>radilo o zadacima povezanim sa proizvodnjom nuklearnog oružja, već </a:t>
            </a:r>
            <a:r>
              <a:rPr lang="sr-Latn-RS" dirty="0" smtClean="0"/>
              <a:t>o </a:t>
            </a:r>
            <a:r>
              <a:rPr lang="sr-Latn-RS" dirty="0"/>
              <a:t>rešavanju raznih tehničkih i tehnoloških problema, </a:t>
            </a:r>
            <a:r>
              <a:rPr lang="sr-Latn-RS" dirty="0" err="1"/>
              <a:t>obuci</a:t>
            </a:r>
            <a:r>
              <a:rPr lang="sr-Latn-RS" dirty="0"/>
              <a:t> kadrova, upoznavanju sa problemima nuklearnog zračenja i načinom zaštite od </a:t>
            </a:r>
            <a:r>
              <a:rPr lang="sr-Latn-RS" dirty="0" smtClean="0"/>
              <a:t>njega (</a:t>
            </a:r>
            <a:r>
              <a:rPr lang="sr-Latn-RS" dirty="0" err="1" smtClean="0"/>
              <a:t>detekcija</a:t>
            </a:r>
            <a:r>
              <a:rPr lang="sr-Latn-RS" dirty="0" smtClean="0"/>
              <a:t> </a:t>
            </a:r>
            <a:r>
              <a:rPr lang="sr-Latn-RS" dirty="0"/>
              <a:t>i </a:t>
            </a:r>
            <a:r>
              <a:rPr lang="sr-Latn-RS" dirty="0" err="1"/>
              <a:t>dozimetrija</a:t>
            </a:r>
            <a:r>
              <a:rPr lang="sr-Latn-RS" dirty="0"/>
              <a:t> </a:t>
            </a:r>
            <a:r>
              <a:rPr lang="sr-Latn-RS" dirty="0" smtClean="0"/>
              <a:t>zračenja, </a:t>
            </a:r>
            <a:r>
              <a:rPr lang="sr-Latn-RS" dirty="0" err="1"/>
              <a:t>dekontaminacioni</a:t>
            </a:r>
            <a:r>
              <a:rPr lang="sr-Latn-RS" dirty="0"/>
              <a:t> postupci i </a:t>
            </a:r>
            <a:r>
              <a:rPr lang="sr-Latn-RS" dirty="0" smtClean="0"/>
              <a:t>sredstva, </a:t>
            </a:r>
            <a:r>
              <a:rPr lang="sr-Latn-RS" dirty="0"/>
              <a:t>brodski nuklearni </a:t>
            </a:r>
            <a:r>
              <a:rPr lang="sr-Latn-RS" dirty="0" smtClean="0"/>
              <a:t>reaktor, pokretna centrala…) ali i proizvodnji i primeni </a:t>
            </a:r>
            <a:r>
              <a:rPr lang="sr-Latn-RS" dirty="0" smtClean="0">
                <a:solidFill>
                  <a:srgbClr val="FF0000"/>
                </a:solidFill>
              </a:rPr>
              <a:t>borbenog radioaktivnog materijala</a:t>
            </a:r>
            <a:r>
              <a:rPr lang="sr-Latn-RS" dirty="0" smtClean="0"/>
              <a:t>.</a:t>
            </a:r>
            <a:endParaRPr lang="en-US" dirty="0"/>
          </a:p>
        </p:txBody>
      </p:sp>
    </p:spTree>
    <p:extLst>
      <p:ext uri="{BB962C8B-B14F-4D97-AF65-F5344CB8AC3E}">
        <p14:creationId xmlns:p14="http://schemas.microsoft.com/office/powerpoint/2010/main" val="226944084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3600" dirty="0" smtClean="0">
                <a:solidFill>
                  <a:srgbClr val="FF0000"/>
                </a:solidFill>
              </a:rPr>
              <a:t>„O NEKIM NAJVAŽNIJIM ABH PROBLEMIMA U JNA“NOVEMBRA 1957.</a:t>
            </a:r>
            <a:endParaRPr lang="en-US" sz="3600" dirty="0">
              <a:solidFill>
                <a:srgbClr val="FF0000"/>
              </a:solidFill>
            </a:endParaRPr>
          </a:p>
        </p:txBody>
      </p:sp>
      <p:sp>
        <p:nvSpPr>
          <p:cNvPr id="3" name="Content Placeholder 2"/>
          <p:cNvSpPr>
            <a:spLocks noGrp="1"/>
          </p:cNvSpPr>
          <p:nvPr>
            <p:ph idx="1"/>
          </p:nvPr>
        </p:nvSpPr>
        <p:spPr/>
        <p:txBody>
          <a:bodyPr>
            <a:normAutofit lnSpcReduction="10000"/>
          </a:bodyPr>
          <a:lstStyle/>
          <a:p>
            <a:r>
              <a:rPr lang="sr-Cyrl-CS" dirty="0"/>
              <a:t>„..Po pitanju </a:t>
            </a:r>
            <a:r>
              <a:rPr lang="sr-Latn-RS" dirty="0"/>
              <a:t>atomskog </a:t>
            </a:r>
            <a:r>
              <a:rPr lang="sr-Cyrl-CS" dirty="0"/>
              <a:t>oružja, smatramo da ga za sada samo treba proučavati, </a:t>
            </a:r>
            <a:r>
              <a:rPr lang="sr-Cyrl-CS" dirty="0" err="1"/>
              <a:t>pripremat</a:t>
            </a:r>
            <a:r>
              <a:rPr lang="sr-Latn-RS" dirty="0"/>
              <a:t>i </a:t>
            </a:r>
            <a:r>
              <a:rPr lang="sr-Cyrl-CS" dirty="0"/>
              <a:t>stručne kadrove i kod razvoja domaće nuklearne baze (</a:t>
            </a:r>
            <a:r>
              <a:rPr lang="sr-Cyrl-CS" dirty="0" err="1"/>
              <a:t>sirovinske</a:t>
            </a:r>
            <a:r>
              <a:rPr lang="sr-Cyrl-CS" dirty="0"/>
              <a:t>, reaktorske, separacije izotopa) voditi računa i o </a:t>
            </a:r>
            <a:r>
              <a:rPr lang="sr-Cyrl-CS" dirty="0" err="1"/>
              <a:t>pot</a:t>
            </a:r>
            <a:r>
              <a:rPr lang="sr-Latn-RS" dirty="0"/>
              <a:t>re</a:t>
            </a:r>
            <a:r>
              <a:rPr lang="sr-Cyrl-CS" dirty="0" err="1"/>
              <a:t>bama</a:t>
            </a:r>
            <a:r>
              <a:rPr lang="sr-Cyrl-CS" dirty="0"/>
              <a:t> narodne odbrane, a eventualnoj proizvodnji pristupiti znatno kasnije – kada to dozvole materijalni (istraživački i proizvodni) uslovi, odnosno u slučaju ako nas razvoj stvari u svetu prinudi i na takav korak</a:t>
            </a:r>
            <a:r>
              <a:rPr lang="sr-Latn-RS" dirty="0"/>
              <a:t>“</a:t>
            </a:r>
            <a:endParaRPr lang="en-US" dirty="0"/>
          </a:p>
        </p:txBody>
      </p:sp>
    </p:spTree>
    <p:extLst>
      <p:ext uri="{BB962C8B-B14F-4D97-AF65-F5344CB8AC3E}">
        <p14:creationId xmlns:p14="http://schemas.microsoft.com/office/powerpoint/2010/main" val="76864431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sr-Latn-RS" sz="2800" dirty="0" smtClean="0">
                <a:solidFill>
                  <a:srgbClr val="FF0000"/>
                </a:solidFill>
              </a:rPr>
              <a:t>PERSPEKTIVNI PROGRAM NAUČNO-ISTRAŽIVAČKIH RADOVA U OBLASTI NUKLEARNE ENERGIJE ZA POTREBE NARODNE ODBRANE, 1958</a:t>
            </a:r>
            <a:br>
              <a:rPr lang="sr-Latn-RS" sz="2800" dirty="0" smtClean="0">
                <a:solidFill>
                  <a:srgbClr val="FF0000"/>
                </a:solidFill>
              </a:rPr>
            </a:br>
            <a:endParaRPr lang="en-US" sz="2800"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sr-Latn-RS" dirty="0"/>
              <a:t>Z</a:t>
            </a:r>
            <a:r>
              <a:rPr lang="sr-Latn-RS" dirty="0" smtClean="0"/>
              <a:t>aključak </a:t>
            </a:r>
            <a:r>
              <a:rPr lang="sr-Latn-RS" dirty="0"/>
              <a:t>je bio da „prema stanju stvari kod nas, sada i u najbližoj budućnosti, nije mogućno prići pitanju izrade nuklearnog oružja“. </a:t>
            </a:r>
            <a:endParaRPr lang="sr-Latn-RS" dirty="0" smtClean="0"/>
          </a:p>
          <a:p>
            <a:r>
              <a:rPr lang="sr-Latn-RS" dirty="0"/>
              <a:t>JNA „živo zainteresovana“ za proizvodnju fisionog materijala (nuklearnog eksploziva) koji je potreban za nuklearno oružje, ali </a:t>
            </a:r>
            <a:r>
              <a:rPr lang="sr-Latn-RS" dirty="0" smtClean="0"/>
              <a:t>su </a:t>
            </a:r>
            <a:r>
              <a:rPr lang="sr-Latn-RS" dirty="0"/>
              <a:t>„čisto vojni zadaci sada u ovome trenutku neostvarljivi, a često i nejasni“.</a:t>
            </a:r>
            <a:endParaRPr lang="sr-Latn-RS" dirty="0" smtClean="0"/>
          </a:p>
          <a:p>
            <a:r>
              <a:rPr lang="sr-Latn-RS" dirty="0" smtClean="0"/>
              <a:t>S </a:t>
            </a:r>
            <a:r>
              <a:rPr lang="sr-Latn-RS" dirty="0"/>
              <a:t>druge strane, naglašavano je da ako se želi ostvariti proizvodnja nuklearnog oružja, makar i u daljoj budućnosti, odmah je kao neposredne zadatke trebalo postaviti opšti razvitak nuklearnih nauka i tehničkih disciplina koje su u vezi sa nuklearnom energijom uopšte i osposobljavanje industrije da može da prihvati proizvodnju specijalnih materijala, instrumenata i aparatura potrebnih za razvoj nuklearne energije. </a:t>
            </a:r>
            <a:endParaRPr lang="en-US" dirty="0"/>
          </a:p>
        </p:txBody>
      </p:sp>
    </p:spTree>
    <p:extLst>
      <p:ext uri="{BB962C8B-B14F-4D97-AF65-F5344CB8AC3E}">
        <p14:creationId xmlns:p14="http://schemas.microsoft.com/office/powerpoint/2010/main" val="379100524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3600" dirty="0" smtClean="0">
                <a:solidFill>
                  <a:srgbClr val="FF0000"/>
                </a:solidFill>
              </a:rPr>
              <a:t>„OPŠTE SMERNICE ZA IZRADU PERSPEKTIVNOG PLANA RAZVOJA NUKLEARNIH REAKTORA“, 1958</a:t>
            </a:r>
            <a:endParaRPr lang="en-US" sz="3600" dirty="0">
              <a:solidFill>
                <a:srgbClr val="FF0000"/>
              </a:solidFill>
            </a:endParaRPr>
          </a:p>
        </p:txBody>
      </p:sp>
      <p:sp>
        <p:nvSpPr>
          <p:cNvPr id="3" name="Content Placeholder 2"/>
          <p:cNvSpPr>
            <a:spLocks noGrp="1"/>
          </p:cNvSpPr>
          <p:nvPr>
            <p:ph idx="1"/>
          </p:nvPr>
        </p:nvSpPr>
        <p:spPr>
          <a:xfrm>
            <a:off x="457200" y="1828800"/>
            <a:ext cx="8229600" cy="4297363"/>
          </a:xfrm>
        </p:spPr>
        <p:txBody>
          <a:bodyPr>
            <a:normAutofit fontScale="70000" lnSpcReduction="20000"/>
          </a:bodyPr>
          <a:lstStyle/>
          <a:p>
            <a:r>
              <a:rPr lang="sr-Latn-RS" dirty="0" smtClean="0"/>
              <a:t>Autori </a:t>
            </a:r>
            <a:r>
              <a:rPr lang="sr-Latn-RS" u="sng" dirty="0" smtClean="0">
                <a:solidFill>
                  <a:srgbClr val="FF0000"/>
                </a:solidFill>
              </a:rPr>
              <a:t>Milorad Ristić</a:t>
            </a:r>
            <a:r>
              <a:rPr lang="sr-Latn-RS" dirty="0" smtClean="0"/>
              <a:t>, </a:t>
            </a:r>
            <a:r>
              <a:rPr lang="sr-Latn-RS" u="sng" dirty="0" smtClean="0">
                <a:solidFill>
                  <a:srgbClr val="FF0000"/>
                </a:solidFill>
              </a:rPr>
              <a:t>Toma Bosanac </a:t>
            </a:r>
            <a:r>
              <a:rPr lang="sr-Latn-RS" dirty="0" smtClean="0"/>
              <a:t>i </a:t>
            </a:r>
            <a:r>
              <a:rPr lang="sr-Latn-RS" u="sng" dirty="0" smtClean="0">
                <a:solidFill>
                  <a:srgbClr val="FF0000"/>
                </a:solidFill>
              </a:rPr>
              <a:t>Milan </a:t>
            </a:r>
            <a:r>
              <a:rPr lang="sr-Latn-RS" u="sng" dirty="0" err="1" smtClean="0">
                <a:solidFill>
                  <a:srgbClr val="FF0000"/>
                </a:solidFill>
              </a:rPr>
              <a:t>Osredkar</a:t>
            </a:r>
            <a:endParaRPr lang="sr-Latn-RS" u="sng" dirty="0" smtClean="0">
              <a:solidFill>
                <a:srgbClr val="FF0000"/>
              </a:solidFill>
            </a:endParaRPr>
          </a:p>
          <a:p>
            <a:r>
              <a:rPr lang="sr-Latn-RS" dirty="0"/>
              <a:t>Z</a:t>
            </a:r>
            <a:r>
              <a:rPr lang="sr-Latn-RS" dirty="0" smtClean="0"/>
              <a:t>a </a:t>
            </a:r>
            <a:r>
              <a:rPr lang="sr-Latn-RS" dirty="0"/>
              <a:t>izradu nuklearnog oružja potrebno „čisto“ nuklearno gorivo (plutonijum, uran 235 ili uran </a:t>
            </a:r>
            <a:r>
              <a:rPr lang="sr-Latn-RS" dirty="0" smtClean="0"/>
              <a:t>233); proizvodnja </a:t>
            </a:r>
            <a:r>
              <a:rPr lang="sr-Latn-RS" dirty="0"/>
              <a:t>„čistih“ nuklearnih goriva „skopčana sa ogromnim investicijama i utroškom električne energije, kao i uopšte sa visokim proizvodnim troškovima</a:t>
            </a:r>
            <a:r>
              <a:rPr lang="sr-Latn-RS" dirty="0" smtClean="0"/>
              <a:t>“</a:t>
            </a:r>
          </a:p>
          <a:p>
            <a:r>
              <a:rPr lang="sr-Latn-RS" dirty="0"/>
              <a:t>Cena jednog kilograma urana 235 (potrebnog za reaktore i oružje) je bila 25.000 $, a jednog kilograma prirodnog urana (u kojem se izotop U 235 nalazio u minimalnim količinama) 40 $. </a:t>
            </a:r>
            <a:endParaRPr lang="sr-Latn-RS" dirty="0" smtClean="0"/>
          </a:p>
          <a:p>
            <a:r>
              <a:rPr lang="sr-Latn-RS" dirty="0"/>
              <a:t>Zaključivano je i da je „poznato da danas u svetu samo neke velike sile rade na proizvodnji nuklearnog oružja (SAD, SSSR, Velika Britanija i Francuska)“ i da „nema pouzdanih podataka da male zemlje </a:t>
            </a:r>
            <a:r>
              <a:rPr lang="sr-Latn-RS" dirty="0" smtClean="0"/>
              <a:t>samostalno </a:t>
            </a:r>
            <a:r>
              <a:rPr lang="sr-Latn-RS" dirty="0"/>
              <a:t>rade na proizvodnji nuklearnog oružja</a:t>
            </a:r>
            <a:r>
              <a:rPr lang="sr-Latn-RS" dirty="0" smtClean="0"/>
              <a:t>“.</a:t>
            </a:r>
          </a:p>
          <a:p>
            <a:r>
              <a:rPr lang="sr-Latn-RS" dirty="0" smtClean="0"/>
              <a:t>Produkcioni i produkciono-energetski reaktori</a:t>
            </a:r>
            <a:endParaRPr lang="en-US" dirty="0"/>
          </a:p>
        </p:txBody>
      </p:sp>
    </p:spTree>
    <p:extLst>
      <p:ext uri="{BB962C8B-B14F-4D97-AF65-F5344CB8AC3E}">
        <p14:creationId xmlns:p14="http://schemas.microsoft.com/office/powerpoint/2010/main" val="237980756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solidFill>
                  <a:srgbClr val="FF0000"/>
                </a:solidFill>
              </a:rPr>
              <a:t>OPŠTE </a:t>
            </a:r>
            <a:r>
              <a:rPr lang="sr-Latn-RS" dirty="0" smtClean="0">
                <a:solidFill>
                  <a:srgbClr val="FF0000"/>
                </a:solidFill>
              </a:rPr>
              <a:t>SMERNICE…</a:t>
            </a:r>
            <a:endParaRPr lang="en-US" dirty="0"/>
          </a:p>
        </p:txBody>
      </p:sp>
      <p:sp>
        <p:nvSpPr>
          <p:cNvPr id="3" name="Content Placeholder 2"/>
          <p:cNvSpPr>
            <a:spLocks noGrp="1"/>
          </p:cNvSpPr>
          <p:nvPr>
            <p:ph idx="1"/>
          </p:nvPr>
        </p:nvSpPr>
        <p:spPr/>
        <p:txBody>
          <a:bodyPr>
            <a:normAutofit fontScale="62500" lnSpcReduction="20000"/>
          </a:bodyPr>
          <a:lstStyle/>
          <a:p>
            <a:r>
              <a:rPr lang="sr-Latn-RS" dirty="0"/>
              <a:t>Na kraju je istaknuto da „prilikom razmatranja potreba za primenom nuklearne energije treba voditi računa o potrebama JNA, ukoliko se ona pojavi kao interesent“, kao i da „u naredne dve do tri decenije nema izgleda da će se u našoj zemlji javiti bezuslovna potreba za iskorišćavanjem nuklearne energije u energetske svrhe“. Na osnovu toga je komisija </a:t>
            </a:r>
            <a:r>
              <a:rPr lang="sr-Latn-RS" dirty="0" smtClean="0"/>
              <a:t>razradila </a:t>
            </a:r>
            <a:r>
              <a:rPr lang="sr-Latn-RS" dirty="0"/>
              <a:t>dve koncepcije eksploatacije nuklearne energije od kojih je prva uzimala u obzir zadovoljenje eventualnih potreba narodne odbrane, po kojoj je trebalo neposredno posle postavljanja zahteva od strane JNA pristupiti izradi postrojenja za proizvodnju nuklearnog eksploziva (plutonijuma), koje bi se moglo povezati i sa uzgrednom proizvodnjom električne energije. Došlo se do zaključka da je „bez detaljnih stručnih analiza niza pitanja, koja iskrsavaju kod ove koncepcije, nemoguće unapred reći kada bi bilo praktično moguće ovu koncepciju ostvariti u našim uslovima“. Komisija je predložila i drugu varijantu u kojoj se polazilo od pretpostavke da narodna odbrana ne postavlja zahtev za proizvodnju nuklearnog oružja, tj. da se razvitak nuklearne energije u zemlji orijentiše na mirnodopsku upotrebu, koristeći dostignuća za ostale vojne </a:t>
            </a:r>
            <a:r>
              <a:rPr lang="sr-Latn-RS" dirty="0" smtClean="0"/>
              <a:t>svrhe.</a:t>
            </a:r>
            <a:endParaRPr lang="en-US" dirty="0"/>
          </a:p>
        </p:txBody>
      </p:sp>
    </p:spTree>
    <p:extLst>
      <p:ext uri="{BB962C8B-B14F-4D97-AF65-F5344CB8AC3E}">
        <p14:creationId xmlns:p14="http://schemas.microsoft.com/office/powerpoint/2010/main" val="387797285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t>MILORAD RISTIĆ – saradnik i direktor Vinče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90800" y="1676400"/>
            <a:ext cx="3505200" cy="4620492"/>
          </a:xfrm>
        </p:spPr>
      </p:pic>
    </p:spTree>
    <p:extLst>
      <p:ext uri="{BB962C8B-B14F-4D97-AF65-F5344CB8AC3E}">
        <p14:creationId xmlns:p14="http://schemas.microsoft.com/office/powerpoint/2010/main" val="177925469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
            </a:r>
            <a:br>
              <a:rPr lang="sr-Latn-RS" dirty="0" smtClean="0">
                <a:solidFill>
                  <a:srgbClr val="FF0000"/>
                </a:solidFill>
              </a:rPr>
            </a:br>
            <a:r>
              <a:rPr lang="sr-Latn-RS" sz="4000" dirty="0" smtClean="0">
                <a:solidFill>
                  <a:srgbClr val="FF0000"/>
                </a:solidFill>
              </a:rPr>
              <a:t>FISIJA</a:t>
            </a:r>
            <a:r>
              <a:rPr lang="sr-Latn-RS" sz="4000" dirty="0">
                <a:solidFill>
                  <a:srgbClr val="FF0000"/>
                </a:solidFill>
              </a:rPr>
              <a:t/>
            </a:r>
            <a:br>
              <a:rPr lang="sr-Latn-RS" sz="4000" dirty="0">
                <a:solidFill>
                  <a:srgbClr val="FF0000"/>
                </a:solidFill>
              </a:rPr>
            </a:br>
            <a:endParaRPr lang="en-US" sz="4000" dirty="0">
              <a:solidFill>
                <a:srgbClr val="FF0000"/>
              </a:solidFill>
            </a:endParaRPr>
          </a:p>
        </p:txBody>
      </p:sp>
      <p:sp>
        <p:nvSpPr>
          <p:cNvPr id="3" name="Content Placeholder 2"/>
          <p:cNvSpPr>
            <a:spLocks noGrp="1"/>
          </p:cNvSpPr>
          <p:nvPr>
            <p:ph idx="1"/>
          </p:nvPr>
        </p:nvSpPr>
        <p:spPr/>
        <p:txBody>
          <a:bodyPr>
            <a:normAutofit/>
          </a:bodyPr>
          <a:lstStyle/>
          <a:p>
            <a:r>
              <a:rPr lang="sr-Latn-RS" sz="2400" dirty="0" smtClean="0"/>
              <a:t>1931/32 – konstruisani prvi </a:t>
            </a:r>
            <a:r>
              <a:rPr lang="sr-Latn-RS" sz="2400" u="sng" dirty="0" smtClean="0"/>
              <a:t>akceleratori</a:t>
            </a:r>
            <a:r>
              <a:rPr lang="sr-Latn-RS" sz="2400" dirty="0" smtClean="0"/>
              <a:t> i </a:t>
            </a:r>
            <a:r>
              <a:rPr lang="sr-Latn-RS" sz="2400" u="sng" dirty="0" smtClean="0"/>
              <a:t>ciklotroni</a:t>
            </a:r>
            <a:r>
              <a:rPr lang="sr-Latn-RS" sz="2400" dirty="0" smtClean="0"/>
              <a:t> – Van </a:t>
            </a:r>
            <a:r>
              <a:rPr lang="sr-Latn-RS" sz="2400" dirty="0" err="1" smtClean="0"/>
              <a:t>der</a:t>
            </a:r>
            <a:r>
              <a:rPr lang="sr-Latn-RS" sz="2400" dirty="0" smtClean="0"/>
              <a:t> Graf, E. O. Lorens, J. D. </a:t>
            </a:r>
            <a:r>
              <a:rPr lang="sr-Latn-RS" sz="2400" dirty="0" err="1" smtClean="0"/>
              <a:t>Kokroft</a:t>
            </a:r>
            <a:r>
              <a:rPr lang="sr-Latn-RS" sz="2400" dirty="0" smtClean="0"/>
              <a:t> i E. T. </a:t>
            </a:r>
            <a:r>
              <a:rPr lang="sr-Latn-RS" sz="2400" dirty="0" err="1" smtClean="0"/>
              <a:t>Volton</a:t>
            </a:r>
            <a:endParaRPr lang="sr-Latn-RS" sz="2400" dirty="0" smtClean="0"/>
          </a:p>
          <a:p>
            <a:r>
              <a:rPr lang="sr-Latn-RS" sz="2400" dirty="0" smtClean="0"/>
              <a:t>1932 – Džems </a:t>
            </a:r>
            <a:r>
              <a:rPr lang="sr-Latn-RS" sz="2400" dirty="0" err="1" smtClean="0"/>
              <a:t>Čedvik</a:t>
            </a:r>
            <a:r>
              <a:rPr lang="sr-Latn-RS" sz="2400" dirty="0" smtClean="0"/>
              <a:t> otkrio </a:t>
            </a:r>
            <a:r>
              <a:rPr lang="sr-Latn-RS" sz="2400" u="sng" dirty="0" smtClean="0"/>
              <a:t>neutrone</a:t>
            </a:r>
          </a:p>
          <a:p>
            <a:pPr marL="0" indent="0">
              <a:buNone/>
            </a:pPr>
            <a:endParaRPr lang="sr-Latn-RS" sz="2400" dirty="0" smtClean="0"/>
          </a:p>
          <a:p>
            <a:r>
              <a:rPr lang="sr-Latn-RS" sz="2400" dirty="0" smtClean="0"/>
              <a:t>1934 – Irena i Frederik </a:t>
            </a:r>
            <a:r>
              <a:rPr lang="sr-Latn-RS" sz="2400" dirty="0" err="1" smtClean="0"/>
              <a:t>Žolio</a:t>
            </a:r>
            <a:r>
              <a:rPr lang="sr-Latn-RS" sz="2400" dirty="0" smtClean="0"/>
              <a:t> Kiri –</a:t>
            </a:r>
            <a:r>
              <a:rPr lang="sr-Latn-RS" sz="2400" u="sng" dirty="0" smtClean="0"/>
              <a:t>veštačka radioaktivnost</a:t>
            </a:r>
          </a:p>
          <a:p>
            <a:r>
              <a:rPr lang="sr-Latn-RS" sz="2400" dirty="0" smtClean="0"/>
              <a:t>1936-39 – otkriće </a:t>
            </a:r>
            <a:r>
              <a:rPr lang="sr-Latn-RS" sz="2400" u="sng" dirty="0" smtClean="0">
                <a:solidFill>
                  <a:srgbClr val="FF0000"/>
                </a:solidFill>
              </a:rPr>
              <a:t>fisije</a:t>
            </a:r>
            <a:r>
              <a:rPr lang="sr-Latn-RS" sz="2400" dirty="0" smtClean="0"/>
              <a:t> – jezgro </a:t>
            </a:r>
            <a:r>
              <a:rPr lang="sr-Latn-RS" sz="2400" dirty="0"/>
              <a:t>atoma urana bombardovano neutronima cepa se na nove elemente pri čemu se oslobađaju </a:t>
            </a:r>
            <a:r>
              <a:rPr lang="sr-Latn-RS" sz="2400" dirty="0" smtClean="0"/>
              <a:t>neutroni </a:t>
            </a:r>
            <a:r>
              <a:rPr lang="sr-Latn-RS" sz="2400" dirty="0"/>
              <a:t>i ogromna </a:t>
            </a:r>
            <a:r>
              <a:rPr lang="sr-Latn-RS" sz="2400" dirty="0" smtClean="0"/>
              <a:t>energija. </a:t>
            </a:r>
            <a:r>
              <a:rPr lang="sr-Latn-RS" sz="2400" dirty="0" err="1" smtClean="0"/>
              <a:t>Eksperimetisali</a:t>
            </a:r>
            <a:r>
              <a:rPr lang="sr-Latn-RS" sz="2400" dirty="0" smtClean="0"/>
              <a:t>:</a:t>
            </a:r>
          </a:p>
          <a:p>
            <a:pPr marL="0" indent="0">
              <a:buNone/>
            </a:pPr>
            <a:r>
              <a:rPr lang="sr-Latn-RS" sz="2400" dirty="0"/>
              <a:t> </a:t>
            </a:r>
            <a:r>
              <a:rPr lang="sr-Latn-RS" sz="2400" dirty="0" smtClean="0"/>
              <a:t>    Enriko </a:t>
            </a:r>
            <a:r>
              <a:rPr lang="sr-Latn-RS" sz="2400" dirty="0" err="1"/>
              <a:t>Fermi</a:t>
            </a:r>
            <a:r>
              <a:rPr lang="sr-Latn-RS" sz="2400" dirty="0"/>
              <a:t>, Ida </a:t>
            </a:r>
            <a:r>
              <a:rPr lang="sr-Latn-RS" sz="2400" dirty="0" err="1"/>
              <a:t>Nodak</a:t>
            </a:r>
            <a:r>
              <a:rPr lang="sr-Latn-RS" sz="2400" dirty="0"/>
              <a:t>, Irena </a:t>
            </a:r>
            <a:r>
              <a:rPr lang="sr-Latn-RS" sz="2400" dirty="0" err="1"/>
              <a:t>Žoli</a:t>
            </a:r>
            <a:r>
              <a:rPr lang="sr-Latn-RS" sz="2400" dirty="0"/>
              <a:t> Kiri i Pavle </a:t>
            </a:r>
            <a:r>
              <a:rPr lang="sr-Latn-RS" sz="2400" dirty="0" smtClean="0"/>
              <a:t>Savić</a:t>
            </a:r>
          </a:p>
          <a:p>
            <a:pPr marL="0" indent="0">
              <a:buNone/>
            </a:pPr>
            <a:r>
              <a:rPr lang="sr-Latn-RS" sz="2400" dirty="0" smtClean="0"/>
              <a:t>     Lisa </a:t>
            </a:r>
            <a:r>
              <a:rPr lang="sr-Latn-RS" sz="2400" dirty="0" err="1"/>
              <a:t>Majtner</a:t>
            </a:r>
            <a:r>
              <a:rPr lang="sr-Latn-RS" sz="2400" dirty="0"/>
              <a:t>, Oto </a:t>
            </a:r>
            <a:r>
              <a:rPr lang="sr-Latn-RS" sz="2400" dirty="0" err="1"/>
              <a:t>Friš</a:t>
            </a:r>
            <a:r>
              <a:rPr lang="en-US" sz="2400" dirty="0"/>
              <a:t>, </a:t>
            </a:r>
            <a:r>
              <a:rPr lang="sr-Latn-RS" sz="2400" dirty="0" smtClean="0"/>
              <a:t>Fric </a:t>
            </a:r>
            <a:r>
              <a:rPr lang="sr-Latn-RS" sz="2400" dirty="0" err="1"/>
              <a:t>Štrasman</a:t>
            </a:r>
            <a:r>
              <a:rPr lang="sr-Latn-RS" sz="2400" dirty="0"/>
              <a:t>, </a:t>
            </a:r>
            <a:r>
              <a:rPr lang="en-US" sz="2400" dirty="0" smtClean="0"/>
              <a:t>Oto Han</a:t>
            </a:r>
            <a:endParaRPr lang="sr-Latn-RS" sz="2400" dirty="0"/>
          </a:p>
          <a:p>
            <a:endParaRPr lang="sr-Latn-RS" sz="2400" u="sng" dirty="0" smtClean="0">
              <a:solidFill>
                <a:srgbClr val="FF0000"/>
              </a:solidFill>
            </a:endParaRPr>
          </a:p>
          <a:p>
            <a:pPr marL="0" indent="0">
              <a:buNone/>
            </a:pPr>
            <a:endParaRPr lang="en-US" sz="2400" dirty="0"/>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2092214"/>
            <a:ext cx="1627979" cy="1201745"/>
          </a:xfrm>
          <a:prstGeom prst="rect">
            <a:avLst/>
          </a:prstGeom>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4191000"/>
            <a:ext cx="1339757" cy="2089846"/>
          </a:xfrm>
          <a:prstGeom prst="rect">
            <a:avLst/>
          </a:prstGeom>
        </p:spPr>
      </p:pic>
    </p:spTree>
    <p:extLst>
      <p:ext uri="{BB962C8B-B14F-4D97-AF65-F5344CB8AC3E}">
        <p14:creationId xmlns:p14="http://schemas.microsoft.com/office/powerpoint/2010/main" val="240178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sr-Latn-RS" sz="2400" dirty="0" smtClean="0">
                <a:solidFill>
                  <a:srgbClr val="FF0000"/>
                </a:solidFill>
              </a:rPr>
              <a:t>„PRILOG PERSPEKTIVNOM PROGRAMU NAUČNO-ISTRAŽIVAČKIH I DRUGIH RADOVA U OBLASTI NUKLEARNE ENERGIJE ZA POTREBE NARODNE ODBRANE /ODELJAK: ATOMSKO ORUŽJE/“ 1958</a:t>
            </a:r>
            <a:endParaRPr lang="en-US" sz="2400" dirty="0">
              <a:solidFill>
                <a:srgbClr val="FF0000"/>
              </a:solidFill>
            </a:endParaRPr>
          </a:p>
        </p:txBody>
      </p:sp>
      <p:sp>
        <p:nvSpPr>
          <p:cNvPr id="3" name="Content Placeholder 2"/>
          <p:cNvSpPr>
            <a:spLocks noGrp="1"/>
          </p:cNvSpPr>
          <p:nvPr>
            <p:ph idx="1"/>
          </p:nvPr>
        </p:nvSpPr>
        <p:spPr>
          <a:xfrm>
            <a:off x="457200" y="2286000"/>
            <a:ext cx="8229600" cy="3992563"/>
          </a:xfrm>
        </p:spPr>
        <p:txBody>
          <a:bodyPr>
            <a:normAutofit fontScale="47500" lnSpcReduction="20000"/>
          </a:bodyPr>
          <a:lstStyle/>
          <a:p>
            <a:r>
              <a:rPr lang="sr-Latn-RS" dirty="0"/>
              <a:t>P</a:t>
            </a:r>
            <a:r>
              <a:rPr lang="sr-Latn-RS" dirty="0" smtClean="0"/>
              <a:t>redviđano </a:t>
            </a:r>
            <a:r>
              <a:rPr lang="sr-Latn-RS" dirty="0"/>
              <a:t>da se „u periodu od oko deset godina stvore uslovi za pristupanje radovima na proizvodnji nuklearnog oružja u našoj zemlji“. Time se konkretno mislilo na sledeće: „1) u periodu od deset godina izgraditi postrojenja koja će biti u stanju da pruže osnovne podatke o industrijskoj proizvodnji nuklearnog eksploziva; 2) postrojenja bi na kraju posmatranog perioda trebalo da daju prve količine nuklearnog eksploziva sa kojim bi se mogle izvršiti probne nuklearne eksplozije; 3) u planiranom periodu treba da se stvore uslovi, da se u daljih tri ili četiri godine pristupi proizvodnji nuklearnih oružja u količini koja bi odgovarala našim ekonomskim i kadrovskim mogućnostima. Ova količina, prema našem mišljenju, verovatno ne bi prelazila 1 oružje godišnje</a:t>
            </a:r>
            <a:r>
              <a:rPr lang="sr-Latn-RS" dirty="0" smtClean="0"/>
              <a:t>.“</a:t>
            </a:r>
          </a:p>
          <a:p>
            <a:r>
              <a:rPr lang="sr-Latn-RS" dirty="0" smtClean="0"/>
              <a:t>„Da </a:t>
            </a:r>
            <a:r>
              <a:rPr lang="sr-Latn-RS" dirty="0"/>
              <a:t>bi se ovaj program ostvario svakako </a:t>
            </a:r>
            <a:r>
              <a:rPr lang="sr-Latn-RS" dirty="0" smtClean="0"/>
              <a:t>će </a:t>
            </a:r>
            <a:r>
              <a:rPr lang="sr-Latn-RS" dirty="0"/>
              <a:t>biti potrebno savladati znatne poteškoće, u prvom redu ekonomske i kadrovske prirode“. Iz tadašnje perspektive je smatrano da sve te poteškoće ne mogu neposredno ni da se sagledaju i da je „potreban znatan studijski rad kako bi se utvrdile mogućnosti i putevi kojima bi se program ostvario“. Neosporno je bilo </a:t>
            </a:r>
            <a:r>
              <a:rPr lang="sr-Latn-RS" dirty="0" smtClean="0"/>
              <a:t>jedino „</a:t>
            </a:r>
            <a:r>
              <a:rPr lang="sr-Latn-RS" dirty="0"/>
              <a:t>da armija </a:t>
            </a:r>
            <a:r>
              <a:rPr lang="sr-Latn-RS" dirty="0" smtClean="0"/>
              <a:t>sopstvenim </a:t>
            </a:r>
            <a:r>
              <a:rPr lang="sr-Latn-RS" dirty="0"/>
              <a:t>sredstvima ne može ostvariti </a:t>
            </a:r>
            <a:r>
              <a:rPr lang="sr-Latn-RS" dirty="0" smtClean="0"/>
              <a:t>program</a:t>
            </a:r>
            <a:r>
              <a:rPr lang="sr-Latn-RS" dirty="0"/>
              <a:t>“, pa je zato program </a:t>
            </a:r>
            <a:r>
              <a:rPr lang="sr-Latn-RS" dirty="0" smtClean="0"/>
              <a:t>zamišljen </a:t>
            </a:r>
            <a:r>
              <a:rPr lang="sr-Latn-RS" dirty="0"/>
              <a:t>tako da se „uklopi u opšte jugoslovenske potrebe za nuklearnom energijom i ostvaruje u zajednici sa opštim programom razvoja</a:t>
            </a:r>
            <a:r>
              <a:rPr lang="sr-Latn-RS" dirty="0" smtClean="0"/>
              <a:t>“.</a:t>
            </a:r>
          </a:p>
          <a:p>
            <a:r>
              <a:rPr lang="sr-Latn-RS" dirty="0" smtClean="0"/>
              <a:t>Dve varijante: saradnja sa privredom ili samo vojni projekat.</a:t>
            </a:r>
          </a:p>
          <a:p>
            <a:r>
              <a:rPr lang="sr-Latn-RS" dirty="0" smtClean="0"/>
              <a:t>Više mogućnosti</a:t>
            </a:r>
          </a:p>
          <a:p>
            <a:r>
              <a:rPr lang="sr-Latn-RS" dirty="0" smtClean="0"/>
              <a:t>Ključno: zalihe </a:t>
            </a:r>
            <a:r>
              <a:rPr lang="sr-Latn-RS" dirty="0" err="1" smtClean="0"/>
              <a:t>uranijuma</a:t>
            </a:r>
            <a:r>
              <a:rPr lang="sr-Latn-RS" dirty="0" smtClean="0"/>
              <a:t>, proizvodnja uran metala ili plutonijuma i konstrukcija oružja</a:t>
            </a:r>
          </a:p>
          <a:p>
            <a:r>
              <a:rPr lang="sr-Latn-RS" dirty="0" smtClean="0"/>
              <a:t>U radu SKNE i Perspektivnom planu razvoja nuklearne energije 1960-1964. nema pomena ni jednog od navedenih dokumenata niti se pominje pitanje proizvodnje nuklearnog oružja</a:t>
            </a:r>
            <a:endParaRPr lang="en-US" dirty="0"/>
          </a:p>
        </p:txBody>
      </p:sp>
    </p:spTree>
    <p:extLst>
      <p:ext uri="{BB962C8B-B14F-4D97-AF65-F5344CB8AC3E}">
        <p14:creationId xmlns:p14="http://schemas.microsoft.com/office/powerpoint/2010/main" val="33164763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POZIV NA SASTANAK KOD RANKOVIĆA 27. MAJA 1961.</a:t>
            </a:r>
            <a:endParaRPr lang="en-US" dirty="0">
              <a:solidFill>
                <a:srgbClr val="FF000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573" t="16356" r="15366" b="9085"/>
          <a:stretch/>
        </p:blipFill>
        <p:spPr>
          <a:xfrm>
            <a:off x="838200" y="1576103"/>
            <a:ext cx="3200400" cy="4816136"/>
          </a:xfrm>
        </p:spPr>
      </p:pic>
      <p:pic>
        <p:nvPicPr>
          <p:cNvPr id="1026" name="Picture 2" descr="C:\Users\Dragomir\Desktop\BONDZIC-U RADU\NUKLEARNA POLITIKA\AMBICIJE I ILUZIJE-KNJIGA\I MOJ TEKST\FOTOGRAFIJE\uradjeno\AJ-177-1 STROGO POVERLJIVO 2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77" t="22223" r="11905" b="8253"/>
          <a:stretch/>
        </p:blipFill>
        <p:spPr bwMode="auto">
          <a:xfrm>
            <a:off x="4648200" y="1600200"/>
            <a:ext cx="3570515" cy="476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4956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sz="4000" dirty="0" smtClean="0">
                <a:solidFill>
                  <a:srgbClr val="FF0000"/>
                </a:solidFill>
              </a:rPr>
              <a:t>INFORMACIJA O </a:t>
            </a:r>
            <a:r>
              <a:rPr lang="sr-Latn-RS" sz="4000" dirty="0" smtClean="0">
                <a:solidFill>
                  <a:srgbClr val="FF0000"/>
                </a:solidFill>
              </a:rPr>
              <a:t>NUKLEARNOM ORUŽJU I ŠEMA ZA DOBIJANJE BOMBE 1961</a:t>
            </a:r>
            <a:r>
              <a:rPr lang="sr-Latn-RS" dirty="0" smtClean="0">
                <a:solidFill>
                  <a:srgbClr val="FF0000"/>
                </a:solidFill>
              </a:rPr>
              <a:t>.</a:t>
            </a:r>
            <a:endParaRPr lang="en-US"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600200"/>
            <a:ext cx="3136295" cy="4525963"/>
          </a:xfrm>
        </p:spPr>
      </p:pic>
      <p:pic>
        <p:nvPicPr>
          <p:cNvPr id="13315" name="Picture 3" descr="C:\Users\Dragomir\Desktop\BONDZIC-U RADU\NUKLEARNA POLITIKA\AMBICIJE I ILUZIJE-KNJIGA\I MOJ TEKST\FOTOGRAFIJE\uradjeno\shema 19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286" y="1524000"/>
            <a:ext cx="425551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47193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3200" dirty="0" smtClean="0">
                <a:solidFill>
                  <a:srgbClr val="FF0000"/>
                </a:solidFill>
              </a:rPr>
              <a:t>„INFORMACIJA O MOGUĆNOSTI PROIZVODNJE NUKLEARNOG ORUŽJA U MALIM KOLIČINAMA“. </a:t>
            </a:r>
            <a:endParaRPr lang="en-US" sz="3200" dirty="0">
              <a:solidFill>
                <a:srgbClr val="FF0000"/>
              </a:solidFill>
            </a:endParaRPr>
          </a:p>
        </p:txBody>
      </p:sp>
      <p:sp>
        <p:nvSpPr>
          <p:cNvPr id="3" name="Content Placeholder 2"/>
          <p:cNvSpPr>
            <a:spLocks noGrp="1"/>
          </p:cNvSpPr>
          <p:nvPr>
            <p:ph idx="1"/>
          </p:nvPr>
        </p:nvSpPr>
        <p:spPr/>
        <p:txBody>
          <a:bodyPr>
            <a:normAutofit fontScale="47500" lnSpcReduction="20000"/>
          </a:bodyPr>
          <a:lstStyle/>
          <a:p>
            <a:r>
              <a:rPr lang="sr-Latn-RS" dirty="0"/>
              <a:t>„Ranija razmatranja mogućnosti proizvodnje atomskih oružja koja su vršena od strane naših stručnjaka, ukazivala su da bi to za nas bilo isuviše naporno i da bi predstavljalo veliko opterećenje za zajednicu. Danas se raspolaže sa više podataka i informacija, a naročito u pogledu proizvodnje nuklearnog oružja u malim količinama. Pored toga, mi se u našem razvoju u oblasti nuklearne energije nalazimo u fazi kada otklanjamo izvesne nedostatke i nesrazmere što nam je u dosadašnjem radu otežavalo jaču orijentaciju na nuklearnu tehniku</a:t>
            </a:r>
            <a:r>
              <a:rPr lang="sr-Latn-RS" dirty="0" smtClean="0"/>
              <a:t>.“</a:t>
            </a:r>
          </a:p>
          <a:p>
            <a:r>
              <a:rPr lang="sr-Latn-RS" dirty="0"/>
              <a:t>U informaciji su razmatrane „mogućnosti proizvodnje nuklearnog oružja u malim količinama“, odnosno stvaranje potrebnih dodatnih uslova uz mirnodopski program razvoja u oblasti nuklearne energije. Smatralo se da postoje realne mogućnosti da se uz plan budućeg razvoja u oblasti korišćenja nuklearne energije u mirnodopske svrhe, dodaju i delovi plana koji bi bili tajni, u cilju stvaranja mogućnosti za proizvodnju atomskih oružja. </a:t>
            </a:r>
            <a:endParaRPr lang="sr-Latn-RS" dirty="0" smtClean="0"/>
          </a:p>
          <a:p>
            <a:r>
              <a:rPr lang="sr-Latn-RS" dirty="0" smtClean="0"/>
              <a:t>Informacija može </a:t>
            </a:r>
            <a:r>
              <a:rPr lang="sr-Latn-RS" dirty="0"/>
              <a:t>da posluži samo za prethodnu načelnu diskusiju i da u slučaju pozitivne ocene jedne od varijanti iznetih u njoj treba pristupiti izradi takvog plana koji bi uzeo u obzir sve elemente i posebno pitanja konstrukcije samih oružja, lansirnih sredstava i izvođenja probnih eksplozija. Međutim, naglašavano je i da je potrebno „u što skorijem roku zauzeti definitivan stav“ pošto je donošenje odluke o vrsti reaktora i snazi elektrane hitno i uslovljeno odlukom o eventualnom stvaranju atomskog vojnog potencijala</a:t>
            </a:r>
            <a:r>
              <a:rPr lang="sr-Latn-RS" dirty="0" smtClean="0"/>
              <a:t>.</a:t>
            </a:r>
          </a:p>
          <a:p>
            <a:r>
              <a:rPr lang="sr-Latn-RS" dirty="0" smtClean="0"/>
              <a:t>Dva puta: </a:t>
            </a:r>
            <a:r>
              <a:rPr lang="sr-Latn-RS" dirty="0" err="1" smtClean="0"/>
              <a:t>uranijum</a:t>
            </a:r>
            <a:r>
              <a:rPr lang="sr-Latn-RS" dirty="0" smtClean="0"/>
              <a:t> 235 i plutonijum 239</a:t>
            </a:r>
          </a:p>
          <a:p>
            <a:r>
              <a:rPr lang="sr-Latn-RS" dirty="0" smtClean="0"/>
              <a:t>Varijanta </a:t>
            </a:r>
            <a:r>
              <a:rPr lang="sr-Latn-RS" dirty="0"/>
              <a:t>I </a:t>
            </a:r>
            <a:r>
              <a:rPr lang="sr-Latn-RS" dirty="0" smtClean="0"/>
              <a:t>- </a:t>
            </a:r>
            <a:r>
              <a:rPr lang="sr-Latn-RS" dirty="0" err="1" smtClean="0"/>
              <a:t>teškovodni</a:t>
            </a:r>
            <a:r>
              <a:rPr lang="sr-Latn-RS" dirty="0" smtClean="0"/>
              <a:t> </a:t>
            </a:r>
            <a:r>
              <a:rPr lang="sr-Latn-RS" dirty="0"/>
              <a:t>reaktor od 40 MW termičke snage, istraživački odnosno produkcioni </a:t>
            </a:r>
            <a:r>
              <a:rPr lang="sr-Latn-RS" dirty="0" smtClean="0"/>
              <a:t>reaktor</a:t>
            </a:r>
          </a:p>
          <a:p>
            <a:r>
              <a:rPr lang="sr-Latn-RS" dirty="0"/>
              <a:t>Varijanta II </a:t>
            </a:r>
            <a:r>
              <a:rPr lang="sr-Latn-RS" dirty="0" smtClean="0"/>
              <a:t>- </a:t>
            </a:r>
            <a:r>
              <a:rPr lang="sr-Latn-RS" dirty="0" err="1" smtClean="0"/>
              <a:t>teškovodni</a:t>
            </a:r>
            <a:r>
              <a:rPr lang="sr-Latn-RS" dirty="0" smtClean="0"/>
              <a:t> </a:t>
            </a:r>
            <a:r>
              <a:rPr lang="sr-Latn-RS" dirty="0"/>
              <a:t>reaktor od 120 MW termičke </a:t>
            </a:r>
            <a:r>
              <a:rPr lang="sr-Latn-RS" dirty="0" smtClean="0"/>
              <a:t>snage, elektrana ili hladni reaktor, 30 tona urana godišnje.</a:t>
            </a:r>
          </a:p>
          <a:p>
            <a:r>
              <a:rPr lang="sr-Latn-RS" dirty="0" smtClean="0"/>
              <a:t>Varijanta III - grafitni reaktor od 200 MW, elektrana od 40 MW električne snage. 100 tona urana.</a:t>
            </a:r>
          </a:p>
        </p:txBody>
      </p:sp>
    </p:spTree>
    <p:extLst>
      <p:ext uri="{BB962C8B-B14F-4D97-AF65-F5344CB8AC3E}">
        <p14:creationId xmlns:p14="http://schemas.microsoft.com/office/powerpoint/2010/main" val="422277530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3200" dirty="0" smtClean="0">
                <a:solidFill>
                  <a:srgbClr val="FF0000"/>
                </a:solidFill>
              </a:rPr>
              <a:t>„INFORMACIJA O MOGUĆNOSTI PROIZVODNJE NUKLEARNOG ORUŽJA U MALIM KOLIČINAMA“. </a:t>
            </a:r>
            <a:endParaRPr lang="en-US" sz="3200" dirty="0">
              <a:solidFill>
                <a:srgbClr val="FF0000"/>
              </a:solidFill>
            </a:endParaRPr>
          </a:p>
        </p:txBody>
      </p:sp>
      <p:sp>
        <p:nvSpPr>
          <p:cNvPr id="3" name="Content Placeholder 2"/>
          <p:cNvSpPr>
            <a:spLocks noGrp="1"/>
          </p:cNvSpPr>
          <p:nvPr>
            <p:ph idx="1"/>
          </p:nvPr>
        </p:nvSpPr>
        <p:spPr/>
        <p:txBody>
          <a:bodyPr>
            <a:normAutofit fontScale="47500" lnSpcReduction="20000"/>
          </a:bodyPr>
          <a:lstStyle/>
          <a:p>
            <a:r>
              <a:rPr lang="sr-Latn-RS" dirty="0" smtClean="0"/>
              <a:t>Istaknuto </a:t>
            </a:r>
            <a:r>
              <a:rPr lang="sr-Latn-RS" dirty="0"/>
              <a:t>je da je „ova aproksimativna analiza imala zadatak da pokaže da proizvodnja nuklearnog oružja nije vezana ni za kakve investicije fantastičnih razmera“ i da te investicije „raspoređene na period 5-10 godina koliko bi trajala izgradnja postrojenja, ni za jednu malu zemlju ne bi predstavljale izuzetan napor“. Međutim, naglašavano je da bi ostvarivanje takvog programa naišlo na „mnogobrojne tehničke i kadrovske teškoće koje je potrebno savladati“. Važno je bilo da „sve faze rada na proizvodnji nuklearnog eksploziva predstavljaju jednovremeno i faze rada na mirnodopskoj primeni nuklearne energije“, samo što sa stanovišta mirnodopske primene u određenim uslovima ne moraju sve faze da budu savladane (na primer faza prerade ozračenog urana i izdvajanja plutonijuma ili faza proizvodnje urana</a:t>
            </a:r>
            <a:r>
              <a:rPr lang="sr-Latn-RS" dirty="0" smtClean="0"/>
              <a:t>).</a:t>
            </a:r>
            <a:r>
              <a:rPr lang="sr-Latn-RS" dirty="0"/>
              <a:t> </a:t>
            </a:r>
            <a:r>
              <a:rPr lang="sr-Latn-RS" dirty="0"/>
              <a:t>Z</a:t>
            </a:r>
            <a:r>
              <a:rPr lang="sr-Latn-RS" dirty="0" smtClean="0"/>
              <a:t>aključivano </a:t>
            </a:r>
            <a:r>
              <a:rPr lang="sr-Latn-RS" dirty="0"/>
              <a:t>je da se vojni i mirnodopski program ne razlikuju mnogo i da je najveća razlika u neophodnosti prerade ozračenog goriva za vojni program. </a:t>
            </a:r>
            <a:endParaRPr lang="sr-Latn-RS" dirty="0" smtClean="0"/>
          </a:p>
          <a:p>
            <a:r>
              <a:rPr lang="sr-Latn-RS" dirty="0"/>
              <a:t>Zaključivano je da se moralo, ukoliko se htelo da se na brz i efikasan način podigne vojni nuklearni potencijal: pristupiti izgradnji reaktora (elektrane) na prirodni uran kapaciteta određenog željenom proizvodnjom plutonijuma; ići na domaću proizvodnju urana, bez obzira na ekonomičnost; početi odmah sa izgradnjom jednog postrojenja za izdvajanje plutonijuma manjeg kapaciteta od nekoliko tona (u </a:t>
            </a:r>
            <a:r>
              <a:rPr lang="sr-Latn-RS" dirty="0" err="1"/>
              <a:t>kolaboraciji</a:t>
            </a:r>
            <a:r>
              <a:rPr lang="sr-Latn-RS" dirty="0"/>
              <a:t>) kako bi se steklo iskustvo za samostalno građenje većeg postrojenja; savladati proizvodnju </a:t>
            </a:r>
            <a:r>
              <a:rPr lang="sr-Latn-RS" dirty="0" err="1"/>
              <a:t>gorivnih</a:t>
            </a:r>
            <a:r>
              <a:rPr lang="sr-Latn-RS" dirty="0"/>
              <a:t> elemenata kako bi se omogućila izgradnja postrojenja odgovarajućeg kapaciteta. Isticano je da bi uvođenje vojnog programa moglo vrlo pozitivno da deluje i na razvoj mirnodopskog: tako bi se izvršila bolja koncentracija kadrova i problematike, a jedan od najvećih nedostataka jugoslovenske aktivnosti na nuklearnoj energiji je još uvek bio velika raznovrsnost problematike i rascepkanost kadrova. I što je bilo veoma važno, dobio bi se impuls za efikasnije angažovanje i orijentaciju industrije. Isticano je i da ako bi se u budućnosti i potpuno odustalo od vojne primene, praktično svi potencijali bi se mogli iskoristiti za mirnodopsku </a:t>
            </a:r>
            <a:r>
              <a:rPr lang="sr-Latn-RS" dirty="0" smtClean="0"/>
              <a:t>primenu</a:t>
            </a:r>
          </a:p>
          <a:p>
            <a:endParaRPr lang="en-US" dirty="0"/>
          </a:p>
        </p:txBody>
      </p:sp>
    </p:spTree>
    <p:extLst>
      <p:ext uri="{BB962C8B-B14F-4D97-AF65-F5344CB8AC3E}">
        <p14:creationId xmlns:p14="http://schemas.microsoft.com/office/powerpoint/2010/main" val="298728046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3200" dirty="0" smtClean="0">
                <a:solidFill>
                  <a:srgbClr val="FF0000"/>
                </a:solidFill>
              </a:rPr>
              <a:t>„INFORMACIJA O MOGUĆNOSTI PROIZVODNJE NUKLEARNOG ORUŽJA U MALIM KOLIČINAMA“. </a:t>
            </a:r>
            <a:endParaRPr lang="en-US" sz="3200" dirty="0">
              <a:solidFill>
                <a:srgbClr val="FF0000"/>
              </a:solidFill>
            </a:endParaRPr>
          </a:p>
        </p:txBody>
      </p:sp>
      <p:sp>
        <p:nvSpPr>
          <p:cNvPr id="3" name="Content Placeholder 2"/>
          <p:cNvSpPr>
            <a:spLocks noGrp="1"/>
          </p:cNvSpPr>
          <p:nvPr>
            <p:ph idx="1"/>
          </p:nvPr>
        </p:nvSpPr>
        <p:spPr/>
        <p:txBody>
          <a:bodyPr>
            <a:normAutofit fontScale="55000" lnSpcReduction="20000"/>
          </a:bodyPr>
          <a:lstStyle/>
          <a:p>
            <a:r>
              <a:rPr lang="sr-Latn-RS" dirty="0"/>
              <a:t>Posebna pažnja </a:t>
            </a:r>
            <a:r>
              <a:rPr lang="sr-Latn-RS" dirty="0" smtClean="0"/>
              <a:t>je posvećena problemu </a:t>
            </a:r>
            <a:r>
              <a:rPr lang="sr-Latn-RS" dirty="0"/>
              <a:t>tajnosti. Smatrano je da „ako se organizacija izvrši na adekvatan način, tajnost bi se mogla obezbediti“. Reaktor bi morao da bude javan, ali brzina promene </a:t>
            </a:r>
            <a:r>
              <a:rPr lang="sr-Latn-RS" dirty="0" err="1"/>
              <a:t>gorivnih</a:t>
            </a:r>
            <a:r>
              <a:rPr lang="sr-Latn-RS" dirty="0"/>
              <a:t> elemenata bi morala ostati tajna. Varijanta I bi imala najmanje opravdanja sa stanovišta mirnodopske primene, s obzirom da je već postojao reaktor RA, koji je – iako manje snage – u mnogome po istraživačkim osobinama odgovarao toj varijanti. Proizvodnja </a:t>
            </a:r>
            <a:r>
              <a:rPr lang="sr-Latn-RS" dirty="0" err="1"/>
              <a:t>gorivnih</a:t>
            </a:r>
            <a:r>
              <a:rPr lang="sr-Latn-RS" dirty="0"/>
              <a:t> elemenata mogla je da bude javna, ali ne i kapacitet. Proizvodnja urana je mogla da bude u celosti javna. Probno postrojenje malog kapaciteta za izdvajanje plutonijuma bi bilo javno (zvanično vezano naprimer za neki istraživački reaktor), dok bi veliko postrojenje moralo biti po svoj prilici tajno i po postojanju. Morala bi se obezbediti i tajnost transporta ozračenog urana od reaktora do tog </a:t>
            </a:r>
            <a:r>
              <a:rPr lang="sr-Latn-RS" dirty="0" smtClean="0"/>
              <a:t>postrojenja.</a:t>
            </a:r>
          </a:p>
          <a:p>
            <a:r>
              <a:rPr lang="sr-Latn-RS" dirty="0"/>
              <a:t>Informacija o mogućnosti proizvodnje nuklearnog oružja u malim količinama iz 1961. je dokument u kojem su najdetaljnije do tada predstavljena jugoslovenska znanja o procesu proizvodnje nuklearnog oružja, analizirani postojeći potencijali i različite mogućnosti i perspektive i date osnovne smernice i jasni ciljevi za pristupanje izradi neophodnih postrojenja i savladavanju problema i teškoća u proizvodnji nuklearnog oružja u Jugoslaviji</a:t>
            </a:r>
            <a:r>
              <a:rPr lang="sr-Latn-RS" dirty="0" smtClean="0"/>
              <a:t>. </a:t>
            </a:r>
          </a:p>
          <a:p>
            <a:r>
              <a:rPr lang="sr-Latn-RS" dirty="0" smtClean="0"/>
              <a:t>Nema tragova o sednici 27. maja 1961. niti o kasnijim raspravama o Informaciji.</a:t>
            </a:r>
          </a:p>
        </p:txBody>
      </p:sp>
    </p:spTree>
    <p:extLst>
      <p:ext uri="{BB962C8B-B14F-4D97-AF65-F5344CB8AC3E}">
        <p14:creationId xmlns:p14="http://schemas.microsoft.com/office/powerpoint/2010/main" val="418689426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sz="4000" u="sng" dirty="0">
                <a:solidFill>
                  <a:srgbClr val="FF0000"/>
                </a:solidFill>
              </a:rPr>
              <a:t>„URANSKA GROZNICA“ </a:t>
            </a:r>
            <a:r>
              <a:rPr lang="sr-Latn-RS" sz="4000" dirty="0">
                <a:solidFill>
                  <a:srgbClr val="FF0000"/>
                </a:solidFill>
              </a:rPr>
              <a:t>– POTRAGA ZA RUDOM URANA 40-ih – 60-ih GODINA</a:t>
            </a:r>
            <a:endParaRPr lang="en-US" sz="4000" dirty="0">
              <a:solidFill>
                <a:srgbClr val="FF0000"/>
              </a:solidFill>
            </a:endParaRPr>
          </a:p>
        </p:txBody>
      </p:sp>
      <p:sp>
        <p:nvSpPr>
          <p:cNvPr id="3" name="Content Placeholder 2"/>
          <p:cNvSpPr>
            <a:spLocks noGrp="1"/>
          </p:cNvSpPr>
          <p:nvPr>
            <p:ph idx="1"/>
          </p:nvPr>
        </p:nvSpPr>
        <p:spPr/>
        <p:txBody>
          <a:bodyPr>
            <a:normAutofit lnSpcReduction="10000"/>
          </a:bodyPr>
          <a:lstStyle/>
          <a:p>
            <a:r>
              <a:rPr lang="sr-Latn-RS" sz="2800" dirty="0" smtClean="0"/>
              <a:t>Makedonija (</a:t>
            </a:r>
            <a:r>
              <a:rPr lang="sr-Latn-RS" sz="2800" dirty="0" err="1" smtClean="0"/>
              <a:t>Kajmalčalan</a:t>
            </a:r>
            <a:r>
              <a:rPr lang="sr-Latn-RS" sz="2800" dirty="0" smtClean="0"/>
              <a:t>, Bitolj, </a:t>
            </a:r>
            <a:r>
              <a:rPr lang="sr-Latn-RS" sz="2800" dirty="0" err="1" smtClean="0"/>
              <a:t>Strumica</a:t>
            </a:r>
            <a:r>
              <a:rPr lang="sr-Latn-RS" sz="2800" dirty="0" smtClean="0"/>
              <a:t>, </a:t>
            </a:r>
            <a:r>
              <a:rPr lang="sr-Latn-RS" sz="2800" dirty="0" err="1" smtClean="0"/>
              <a:t>Zletovo</a:t>
            </a:r>
            <a:r>
              <a:rPr lang="sr-Latn-RS" sz="2800" dirty="0" smtClean="0"/>
              <a:t>), Južna Srbija (okolina Prokuplja), </a:t>
            </a:r>
            <a:r>
              <a:rPr lang="sr-Latn-RS" sz="2800" u="sng" dirty="0" smtClean="0">
                <a:solidFill>
                  <a:srgbClr val="FF0000"/>
                </a:solidFill>
              </a:rPr>
              <a:t>Stara Planina (</a:t>
            </a:r>
            <a:r>
              <a:rPr lang="sr-Latn-RS" sz="2800" u="sng" dirty="0" err="1" smtClean="0">
                <a:solidFill>
                  <a:srgbClr val="FF0000"/>
                </a:solidFill>
              </a:rPr>
              <a:t>Kalna</a:t>
            </a:r>
            <a:r>
              <a:rPr lang="sr-Latn-RS" sz="2800" u="sng" dirty="0" smtClean="0">
                <a:solidFill>
                  <a:srgbClr val="FF0000"/>
                </a:solidFill>
              </a:rPr>
              <a:t>), Bukulja</a:t>
            </a:r>
            <a:r>
              <a:rPr lang="sr-Latn-RS" sz="2800" dirty="0" smtClean="0"/>
              <a:t>, Cer i Iverak, </a:t>
            </a:r>
            <a:r>
              <a:rPr lang="sr-Latn-RS" sz="2800" u="sng" dirty="0" smtClean="0">
                <a:solidFill>
                  <a:srgbClr val="FF0000"/>
                </a:solidFill>
              </a:rPr>
              <a:t>Žirovski vrh </a:t>
            </a:r>
            <a:r>
              <a:rPr lang="sr-Latn-RS" sz="2800" dirty="0" smtClean="0"/>
              <a:t>u </a:t>
            </a:r>
            <a:r>
              <a:rPr lang="sr-Latn-RS" sz="2800" dirty="0" smtClean="0"/>
              <a:t>Sloveniji</a:t>
            </a:r>
          </a:p>
          <a:p>
            <a:r>
              <a:rPr lang="sr-Latn-RS" sz="2800" dirty="0" smtClean="0"/>
              <a:t>Razvoj kadrova i istraživačkih metoda</a:t>
            </a:r>
            <a:endParaRPr lang="sr-Latn-RS" sz="2800" dirty="0" smtClean="0"/>
          </a:p>
          <a:p>
            <a:r>
              <a:rPr lang="sr-Latn-RS" sz="2800" u="sng" dirty="0" err="1" smtClean="0">
                <a:solidFill>
                  <a:srgbClr val="FF0000"/>
                </a:solidFill>
              </a:rPr>
              <a:t>Kalna</a:t>
            </a:r>
            <a:r>
              <a:rPr lang="sr-Latn-RS" sz="2800" u="sng" dirty="0" smtClean="0">
                <a:solidFill>
                  <a:srgbClr val="FF0000"/>
                </a:solidFill>
              </a:rPr>
              <a:t> na Staroj Planini </a:t>
            </a:r>
            <a:r>
              <a:rPr lang="sr-Latn-RS" sz="2800" dirty="0" smtClean="0"/>
              <a:t>– najveća očekivanja, </a:t>
            </a:r>
            <a:r>
              <a:rPr lang="sr-Latn-RS" sz="2800" dirty="0" err="1" smtClean="0"/>
              <a:t>eksperimantelni</a:t>
            </a:r>
            <a:r>
              <a:rPr lang="sr-Latn-RS" sz="2800" dirty="0" smtClean="0"/>
              <a:t> pogon otvoren 1960, pokrenuta proizvodnja koncentrata, potpuno neekonomično</a:t>
            </a:r>
            <a:r>
              <a:rPr lang="sr-Latn-RS" sz="2800" dirty="0" smtClean="0"/>
              <a:t>, pogon ugašen 1965</a:t>
            </a:r>
          </a:p>
          <a:p>
            <a:r>
              <a:rPr lang="sr-Latn-RS" sz="2800" u="sng" dirty="0" smtClean="0">
                <a:solidFill>
                  <a:srgbClr val="FF0000"/>
                </a:solidFill>
              </a:rPr>
              <a:t>Žirovski vrh </a:t>
            </a:r>
            <a:r>
              <a:rPr lang="sr-Latn-RS" sz="2800" dirty="0" smtClean="0"/>
              <a:t>– znatniji kapaciteti, eksploatacija od kraja 60-ih</a:t>
            </a:r>
          </a:p>
        </p:txBody>
      </p:sp>
    </p:spTree>
    <p:extLst>
      <p:ext uri="{BB962C8B-B14F-4D97-AF65-F5344CB8AC3E}">
        <p14:creationId xmlns:p14="http://schemas.microsoft.com/office/powerpoint/2010/main" val="24573613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r-Latn-RS" sz="3600" u="sng" dirty="0" smtClean="0">
                <a:solidFill>
                  <a:srgbClr val="FF0000"/>
                </a:solidFill>
              </a:rPr>
              <a:t>„URANSKA GROZNICA“ </a:t>
            </a:r>
            <a:r>
              <a:rPr lang="sr-Latn-RS" sz="3600" dirty="0" smtClean="0">
                <a:solidFill>
                  <a:srgbClr val="FF0000"/>
                </a:solidFill>
              </a:rPr>
              <a:t>– POTRAGA ZA RUDOM URANA 40-ih – 60-ih GODINA</a:t>
            </a:r>
            <a:endParaRPr lang="en-US" sz="3600" dirty="0">
              <a:solidFill>
                <a:srgbClr val="FF0000"/>
              </a:solidFill>
            </a:endParaRPr>
          </a:p>
        </p:txBody>
      </p:sp>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02232" y="1524000"/>
            <a:ext cx="331662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676400"/>
            <a:ext cx="3393246" cy="2209799"/>
          </a:xfrm>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082143"/>
            <a:ext cx="3429000" cy="2141362"/>
          </a:xfrm>
          <a:prstGeom prst="rect">
            <a:avLst/>
          </a:prstGeom>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3914930"/>
            <a:ext cx="3200400" cy="2341232"/>
          </a:xfrm>
          <a:prstGeom prst="rect">
            <a:avLst/>
          </a:prstGeom>
        </p:spPr>
      </p:pic>
    </p:spTree>
    <p:extLst>
      <p:ext uri="{BB962C8B-B14F-4D97-AF65-F5344CB8AC3E}">
        <p14:creationId xmlns:p14="http://schemas.microsoft.com/office/powerpoint/2010/main" val="217278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KARTA ISTRAŽIVANJA URANA </a:t>
            </a:r>
            <a:br>
              <a:rPr lang="sr-Latn-RS" dirty="0" smtClean="0">
                <a:solidFill>
                  <a:srgbClr val="FF0000"/>
                </a:solidFill>
              </a:rPr>
            </a:br>
            <a:r>
              <a:rPr lang="sr-Latn-RS" dirty="0" smtClean="0">
                <a:solidFill>
                  <a:srgbClr val="FF0000"/>
                </a:solidFill>
              </a:rPr>
              <a:t>1960-1964</a:t>
            </a:r>
            <a:endParaRPr lang="en-US" dirty="0">
              <a:solidFill>
                <a:srgbClr val="FF00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763" y="1600200"/>
            <a:ext cx="5800474" cy="4525963"/>
          </a:xfrm>
        </p:spPr>
      </p:pic>
    </p:spTree>
    <p:extLst>
      <p:ext uri="{BB962C8B-B14F-4D97-AF65-F5344CB8AC3E}">
        <p14:creationId xmlns:p14="http://schemas.microsoft.com/office/powerpoint/2010/main" val="3545007008"/>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RUDNIK URANA KALNA </a:t>
            </a:r>
            <a:br>
              <a:rPr lang="sr-Latn-RS" dirty="0" smtClean="0">
                <a:solidFill>
                  <a:srgbClr val="FF0000"/>
                </a:solidFill>
              </a:rPr>
            </a:br>
            <a:r>
              <a:rPr lang="sr-Latn-RS" dirty="0" smtClean="0">
                <a:solidFill>
                  <a:srgbClr val="FF0000"/>
                </a:solidFill>
              </a:rPr>
              <a:t>NA STAROJ PLANINI</a:t>
            </a:r>
            <a:endParaRPr lang="en-US" dirty="0">
              <a:solidFill>
                <a:srgbClr val="FF0000"/>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611953"/>
            <a:ext cx="4038600" cy="250245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624585"/>
            <a:ext cx="4038600" cy="2477193"/>
          </a:xfrm>
        </p:spPr>
      </p:pic>
    </p:spTree>
    <p:extLst>
      <p:ext uri="{BB962C8B-B14F-4D97-AF65-F5344CB8AC3E}">
        <p14:creationId xmlns:p14="http://schemas.microsoft.com/office/powerpoint/2010/main" val="3028161140"/>
      </p:ext>
    </p:extLst>
  </p:cSld>
  <p:clrMapOvr>
    <a:masterClrMapping/>
  </p:clrMapOvr>
  <mc:AlternateContent xmlns:mc="http://schemas.openxmlformats.org/markup-compatibility/2006" xmlns:p14="http://schemas.microsoft.com/office/powerpoint/2010/main">
    <mc:Choice Requires="p14">
      <p:transition spd="slow" p14:dur="5000" advClick="0" advTm="10000">
        <p:fade/>
      </p:transition>
    </mc:Choice>
    <mc:Fallback xmlns="">
      <p:transition spd="slow" advClick="0"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MANHATTAN PROJECT</a:t>
            </a:r>
            <a:endParaRPr lang="en-US" dirty="0">
              <a:solidFill>
                <a:srgbClr val="FF0000"/>
              </a:solidFill>
            </a:endParaRPr>
          </a:p>
        </p:txBody>
      </p:sp>
      <p:sp>
        <p:nvSpPr>
          <p:cNvPr id="3" name="Content Placeholder 2"/>
          <p:cNvSpPr>
            <a:spLocks noGrp="1"/>
          </p:cNvSpPr>
          <p:nvPr>
            <p:ph idx="1"/>
          </p:nvPr>
        </p:nvSpPr>
        <p:spPr>
          <a:xfrm>
            <a:off x="457200" y="1600200"/>
            <a:ext cx="8458200" cy="4525963"/>
          </a:xfrm>
        </p:spPr>
        <p:txBody>
          <a:bodyPr>
            <a:normAutofit fontScale="55000" lnSpcReduction="20000"/>
          </a:bodyPr>
          <a:lstStyle/>
          <a:p>
            <a:r>
              <a:rPr lang="sr-Latn-RS" dirty="0" smtClean="0"/>
              <a:t>Više naučnika zaključilo da oslobođeni neutroni mogu dovesti do </a:t>
            </a:r>
            <a:r>
              <a:rPr lang="sr-Latn-RS" u="sng" dirty="0" smtClean="0"/>
              <a:t>lančane reakcije </a:t>
            </a:r>
            <a:r>
              <a:rPr lang="sr-Latn-RS" dirty="0" smtClean="0"/>
              <a:t>i uvećanja oslobođene energije</a:t>
            </a:r>
          </a:p>
          <a:p>
            <a:r>
              <a:rPr lang="sr-Latn-RS" dirty="0" smtClean="0"/>
              <a:t>1. septembra 1939. počeo </a:t>
            </a:r>
            <a:r>
              <a:rPr lang="sr-Latn-RS" u="sng" dirty="0" smtClean="0">
                <a:solidFill>
                  <a:srgbClr val="FF0000"/>
                </a:solidFill>
              </a:rPr>
              <a:t>Drugi svetski rat</a:t>
            </a:r>
          </a:p>
          <a:p>
            <a:r>
              <a:rPr lang="sr-Latn-RS" dirty="0" smtClean="0"/>
              <a:t>Avgust 1939.  - na podsticaj nekoliko naučnika izbeglih iz Nemačke, Albert Ajnštajn upozorava američkog predsednika </a:t>
            </a:r>
            <a:r>
              <a:rPr lang="sr-Latn-RS" dirty="0" err="1" smtClean="0"/>
              <a:t>Franklina</a:t>
            </a:r>
            <a:r>
              <a:rPr lang="sr-Latn-RS" dirty="0" smtClean="0"/>
              <a:t> Delano Ruzvelta na mogućnost proizvodnje </a:t>
            </a:r>
            <a:r>
              <a:rPr lang="sr-Latn-RS" u="sng" dirty="0" smtClean="0"/>
              <a:t>novog oružja ogromne snage</a:t>
            </a:r>
          </a:p>
          <a:p>
            <a:r>
              <a:rPr lang="sr-Latn-RS" dirty="0" smtClean="0"/>
              <a:t>Oktobra 1939 – u SAD formiran </a:t>
            </a:r>
            <a:r>
              <a:rPr lang="sr-Latn-RS" u="sng" dirty="0" smtClean="0"/>
              <a:t>Komitet za uran</a:t>
            </a:r>
          </a:p>
          <a:p>
            <a:r>
              <a:rPr lang="sr-Latn-RS" dirty="0" smtClean="0"/>
              <a:t>1941. – Glen </a:t>
            </a:r>
            <a:r>
              <a:rPr lang="sr-Latn-RS" dirty="0" err="1" smtClean="0"/>
              <a:t>Siborg</a:t>
            </a:r>
            <a:r>
              <a:rPr lang="sr-Latn-RS" dirty="0" smtClean="0"/>
              <a:t> otkrio </a:t>
            </a:r>
            <a:r>
              <a:rPr lang="sr-Latn-RS" u="sng" dirty="0" smtClean="0"/>
              <a:t>plutonijum</a:t>
            </a:r>
          </a:p>
          <a:p>
            <a:r>
              <a:rPr lang="sr-Latn-RS" dirty="0" smtClean="0"/>
              <a:t>Decembra 1941 – zvanično pokrenut projekat za proizvodnju atomske bombe – </a:t>
            </a:r>
            <a:r>
              <a:rPr lang="sr-Latn-RS" u="sng" dirty="0" err="1" smtClean="0">
                <a:solidFill>
                  <a:srgbClr val="FF0000"/>
                </a:solidFill>
              </a:rPr>
              <a:t>Manhattan</a:t>
            </a:r>
            <a:r>
              <a:rPr lang="sr-Latn-RS" u="sng" dirty="0" smtClean="0">
                <a:solidFill>
                  <a:srgbClr val="FF0000"/>
                </a:solidFill>
              </a:rPr>
              <a:t> </a:t>
            </a:r>
            <a:r>
              <a:rPr lang="sr-Latn-RS" u="sng" dirty="0" err="1" smtClean="0">
                <a:solidFill>
                  <a:srgbClr val="FF0000"/>
                </a:solidFill>
              </a:rPr>
              <a:t>project</a:t>
            </a:r>
            <a:endParaRPr lang="sr-Latn-RS" u="sng" dirty="0" smtClean="0">
              <a:solidFill>
                <a:srgbClr val="FF0000"/>
              </a:solidFill>
            </a:endParaRPr>
          </a:p>
          <a:p>
            <a:r>
              <a:rPr lang="sr-Latn-RS" dirty="0" smtClean="0"/>
              <a:t>Septembra 1942 – na čelo projekta postavljen </a:t>
            </a:r>
            <a:r>
              <a:rPr lang="sr-Latn-RS" u="sng" dirty="0" smtClean="0"/>
              <a:t>general Lesli </a:t>
            </a:r>
            <a:r>
              <a:rPr lang="sr-Latn-RS" u="sng" dirty="0" err="1" smtClean="0"/>
              <a:t>Grouvs</a:t>
            </a:r>
            <a:endParaRPr lang="sr-Latn-RS" u="sng" dirty="0" smtClean="0"/>
          </a:p>
          <a:p>
            <a:r>
              <a:rPr lang="sr-Latn-RS" dirty="0" smtClean="0"/>
              <a:t>Decembra 1942 – Enriko </a:t>
            </a:r>
            <a:r>
              <a:rPr lang="sr-Latn-RS" dirty="0" err="1" smtClean="0"/>
              <a:t>Fermi</a:t>
            </a:r>
            <a:r>
              <a:rPr lang="sr-Latn-RS" dirty="0" smtClean="0"/>
              <a:t> u Čikagu konstruisao </a:t>
            </a:r>
            <a:r>
              <a:rPr lang="sr-Latn-RS" u="sng" dirty="0" smtClean="0"/>
              <a:t>prvi reaktor </a:t>
            </a:r>
            <a:r>
              <a:rPr lang="sr-Latn-RS" dirty="0" smtClean="0"/>
              <a:t>i postigao prvu </a:t>
            </a:r>
            <a:r>
              <a:rPr lang="sr-Latn-RS" u="sng" dirty="0" err="1" smtClean="0"/>
              <a:t>samoodrživu</a:t>
            </a:r>
            <a:r>
              <a:rPr lang="sr-Latn-RS" u="sng" dirty="0" smtClean="0"/>
              <a:t> lančanu reakciju</a:t>
            </a:r>
          </a:p>
          <a:p>
            <a:r>
              <a:rPr lang="sr-Latn-RS" dirty="0" smtClean="0"/>
              <a:t>Ouk </a:t>
            </a:r>
            <a:r>
              <a:rPr lang="sr-Latn-RS" dirty="0" err="1" smtClean="0"/>
              <a:t>Ridž</a:t>
            </a:r>
            <a:r>
              <a:rPr lang="sr-Latn-RS" dirty="0"/>
              <a:t>:</a:t>
            </a:r>
            <a:r>
              <a:rPr lang="sr-Latn-RS" dirty="0" smtClean="0"/>
              <a:t> </a:t>
            </a:r>
            <a:r>
              <a:rPr lang="sr-Latn-RS" dirty="0" err="1" smtClean="0"/>
              <a:t>proizvođen</a:t>
            </a:r>
            <a:r>
              <a:rPr lang="sr-Latn-RS" dirty="0" smtClean="0"/>
              <a:t> uran i plutonijum; </a:t>
            </a:r>
            <a:r>
              <a:rPr lang="sr-Latn-RS" dirty="0" err="1" smtClean="0"/>
              <a:t>Henford</a:t>
            </a:r>
            <a:r>
              <a:rPr lang="sr-Latn-RS" dirty="0" smtClean="0"/>
              <a:t>: </a:t>
            </a:r>
            <a:r>
              <a:rPr lang="sr-Latn-RS" dirty="0" err="1" smtClean="0"/>
              <a:t>proizvođen</a:t>
            </a:r>
            <a:r>
              <a:rPr lang="sr-Latn-RS" dirty="0" smtClean="0"/>
              <a:t> plutonijum; Los </a:t>
            </a:r>
            <a:r>
              <a:rPr lang="sr-Latn-RS" dirty="0" err="1" smtClean="0"/>
              <a:t>Alamos</a:t>
            </a:r>
            <a:r>
              <a:rPr lang="sr-Latn-RS" dirty="0" smtClean="0"/>
              <a:t> grupa naučnika na čelu sa Robertom </a:t>
            </a:r>
            <a:r>
              <a:rPr lang="sr-Latn-RS" dirty="0" err="1" smtClean="0"/>
              <a:t>Openhajmerom</a:t>
            </a:r>
            <a:r>
              <a:rPr lang="sr-Latn-RS" dirty="0" smtClean="0"/>
              <a:t> radila na konstrukciji bombe</a:t>
            </a:r>
          </a:p>
          <a:p>
            <a:r>
              <a:rPr lang="sr-Latn-RS" dirty="0" smtClean="0"/>
              <a:t>16. jula 1945. kod </a:t>
            </a:r>
            <a:r>
              <a:rPr lang="sr-Latn-RS" dirty="0" err="1" smtClean="0"/>
              <a:t>Alamogorda</a:t>
            </a:r>
            <a:r>
              <a:rPr lang="sr-Latn-RS" dirty="0" smtClean="0"/>
              <a:t> – </a:t>
            </a:r>
            <a:r>
              <a:rPr lang="sr-Latn-RS" u="sng" dirty="0" smtClean="0">
                <a:solidFill>
                  <a:srgbClr val="FF0000"/>
                </a:solidFill>
              </a:rPr>
              <a:t>prva nuklearna eksplozija (</a:t>
            </a:r>
            <a:r>
              <a:rPr lang="sr-Latn-RS" u="sng" dirty="0" err="1" smtClean="0">
                <a:solidFill>
                  <a:srgbClr val="FF0000"/>
                </a:solidFill>
              </a:rPr>
              <a:t>Trinity</a:t>
            </a:r>
            <a:r>
              <a:rPr lang="sr-Latn-RS" u="sng" dirty="0" smtClean="0">
                <a:solidFill>
                  <a:srgbClr val="FF0000"/>
                </a:solidFill>
              </a:rPr>
              <a:t> test)</a:t>
            </a:r>
          </a:p>
          <a:p>
            <a:r>
              <a:rPr lang="sr-Latn-RS" dirty="0" smtClean="0"/>
              <a:t>U projekt uloženo oko </a:t>
            </a:r>
            <a:r>
              <a:rPr lang="sr-Latn-RS" u="sng" dirty="0" smtClean="0"/>
              <a:t>2,2 milijarde $ </a:t>
            </a:r>
            <a:r>
              <a:rPr lang="sr-Latn-RS" dirty="0" smtClean="0"/>
              <a:t>i radilo preko </a:t>
            </a:r>
            <a:r>
              <a:rPr lang="sr-Latn-RS" u="sng" dirty="0" smtClean="0"/>
              <a:t>100.000 naučnika i radnika</a:t>
            </a:r>
          </a:p>
        </p:txBody>
      </p:sp>
    </p:spTree>
    <p:extLst>
      <p:ext uri="{BB962C8B-B14F-4D97-AF65-F5344CB8AC3E}">
        <p14:creationId xmlns:p14="http://schemas.microsoft.com/office/powerpoint/2010/main" val="192316191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PLANOVI I STVARNOST – </a:t>
            </a:r>
            <a:br>
              <a:rPr lang="sr-Latn-RS" dirty="0" smtClean="0">
                <a:solidFill>
                  <a:srgbClr val="FF0000"/>
                </a:solidFill>
              </a:rPr>
            </a:br>
            <a:r>
              <a:rPr lang="sr-Latn-RS" dirty="0" smtClean="0">
                <a:solidFill>
                  <a:srgbClr val="FF0000"/>
                </a:solidFill>
              </a:rPr>
              <a:t>UZROCI NEUSPEHA</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sr-Latn-RS" dirty="0" smtClean="0"/>
              <a:t>Sirovine - nedovoljno</a:t>
            </a:r>
          </a:p>
          <a:p>
            <a:r>
              <a:rPr lang="sr-Latn-RS" dirty="0" smtClean="0"/>
              <a:t>Kadrovi – nedovoljno, i postojeći odlaze</a:t>
            </a:r>
          </a:p>
          <a:p>
            <a:r>
              <a:rPr lang="sr-Latn-RS" dirty="0" smtClean="0"/>
              <a:t>Naučni i tehnološki nivo - nedovoljan</a:t>
            </a:r>
          </a:p>
          <a:p>
            <a:r>
              <a:rPr lang="sr-Latn-RS" dirty="0" smtClean="0"/>
              <a:t>Finansije - nedovoljne</a:t>
            </a:r>
          </a:p>
          <a:p>
            <a:r>
              <a:rPr lang="sr-Latn-RS" dirty="0" smtClean="0"/>
              <a:t>Ekonomska kriza – sve veća</a:t>
            </a:r>
          </a:p>
          <a:p>
            <a:r>
              <a:rPr lang="sr-Latn-RS" dirty="0" smtClean="0"/>
              <a:t>Politička kriza – sve veća, slabljenje države i jačanje republika</a:t>
            </a:r>
          </a:p>
          <a:p>
            <a:r>
              <a:rPr lang="sr-Latn-RS" dirty="0" smtClean="0"/>
              <a:t>Pad A. Rankovića 1966.</a:t>
            </a:r>
          </a:p>
          <a:p>
            <a:r>
              <a:rPr lang="sr-Latn-RS" dirty="0" smtClean="0"/>
              <a:t>Zapostavljanja nuklearnog programa uopšte i gašenje SKNE 1971.</a:t>
            </a:r>
            <a:endParaRPr lang="en-US" dirty="0"/>
          </a:p>
        </p:txBody>
      </p:sp>
    </p:spTree>
    <p:extLst>
      <p:ext uri="{BB962C8B-B14F-4D97-AF65-F5344CB8AC3E}">
        <p14:creationId xmlns:p14="http://schemas.microsoft.com/office/powerpoint/2010/main" val="421070476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SUMNJE I OPTUŽBE</a:t>
            </a:r>
            <a:endParaRPr lang="en-US"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sr-Latn-RS" dirty="0" smtClean="0"/>
              <a:t>1961 – SAD procene da Jugoslavija na putu pravljenja bombe – za 5-6 godina</a:t>
            </a:r>
          </a:p>
          <a:p>
            <a:r>
              <a:rPr lang="sr-Latn-RS" dirty="0" smtClean="0"/>
              <a:t>1966 i 1971 – Ivan </a:t>
            </a:r>
            <a:r>
              <a:rPr lang="sr-Latn-RS" dirty="0" err="1" smtClean="0"/>
              <a:t>Supek</a:t>
            </a:r>
            <a:r>
              <a:rPr lang="sr-Latn-RS" dirty="0" smtClean="0"/>
              <a:t> otvorene sumnje i optužbe – direktno protiv SKNE, Vinče, UDB-e i Rankovića – greške i nedoslednosti i argumenti</a:t>
            </a:r>
          </a:p>
          <a:p>
            <a:r>
              <a:rPr lang="sr-Latn-RS" dirty="0" smtClean="0"/>
              <a:t>Rad </a:t>
            </a:r>
            <a:r>
              <a:rPr lang="sr-Latn-RS" dirty="0" err="1" smtClean="0"/>
              <a:t>Kalne</a:t>
            </a:r>
            <a:endParaRPr lang="sr-Latn-RS" dirty="0" smtClean="0"/>
          </a:p>
          <a:p>
            <a:r>
              <a:rPr lang="sr-Latn-RS" dirty="0" smtClean="0"/>
              <a:t>Saradnja sa Norveškom na preradi iskorišćenog goriva i dobijanju plutonijuma</a:t>
            </a:r>
          </a:p>
          <a:p>
            <a:r>
              <a:rPr lang="sr-Latn-RS" dirty="0" smtClean="0"/>
              <a:t>Rad na Perspektivnom programu – sednica 10. maja 1962. usmerenje na energetiku i izbor nuklearnog reaktora</a:t>
            </a:r>
          </a:p>
          <a:p>
            <a:r>
              <a:rPr lang="sr-Latn-RS" dirty="0" smtClean="0"/>
              <a:t>Pregovori sa </a:t>
            </a:r>
            <a:r>
              <a:rPr lang="sr-Latn-RS" dirty="0" err="1" smtClean="0"/>
              <a:t>Noratomom</a:t>
            </a:r>
            <a:r>
              <a:rPr lang="sr-Latn-RS" dirty="0" smtClean="0"/>
              <a:t> 1962 – neuspeh </a:t>
            </a:r>
          </a:p>
          <a:p>
            <a:r>
              <a:rPr lang="sr-Latn-RS" dirty="0" smtClean="0"/>
              <a:t>1962 – izgradnja </a:t>
            </a:r>
            <a:r>
              <a:rPr lang="sr-Latn-RS" dirty="0" err="1" smtClean="0"/>
              <a:t>hot</a:t>
            </a:r>
            <a:r>
              <a:rPr lang="sr-Latn-RS" dirty="0" smtClean="0"/>
              <a:t>-laboratorije</a:t>
            </a:r>
          </a:p>
          <a:p>
            <a:r>
              <a:rPr lang="sr-Latn-RS" dirty="0" smtClean="0"/>
              <a:t>1966-78 – laboratorijsko postrojenje za preradu goriva u Vinči u saradnji sa Nor i ČSSR</a:t>
            </a:r>
          </a:p>
          <a:p>
            <a:r>
              <a:rPr lang="sr-Latn-RS" dirty="0" smtClean="0"/>
              <a:t>Sve aktivnosti u istraživačke i laboratorijske svrhe</a:t>
            </a:r>
            <a:endParaRPr lang="en-US" dirty="0"/>
          </a:p>
        </p:txBody>
      </p:sp>
    </p:spTree>
    <p:extLst>
      <p:ext uri="{BB962C8B-B14F-4D97-AF65-F5344CB8AC3E}">
        <p14:creationId xmlns:p14="http://schemas.microsoft.com/office/powerpoint/2010/main" val="377821295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solidFill>
                  <a:srgbClr val="FF0000"/>
                </a:solidFill>
              </a:rPr>
              <a:t>DEBATA O BOMBI, NIN, 11. jul 1971.</a:t>
            </a:r>
            <a:endParaRPr lang="en-US" dirty="0"/>
          </a:p>
        </p:txBody>
      </p:sp>
      <p:sp>
        <p:nvSpPr>
          <p:cNvPr id="3" name="Content Placeholder 2"/>
          <p:cNvSpPr>
            <a:spLocks noGrp="1"/>
          </p:cNvSpPr>
          <p:nvPr>
            <p:ph idx="1"/>
          </p:nvPr>
        </p:nvSpPr>
        <p:spPr/>
        <p:txBody>
          <a:bodyPr>
            <a:normAutofit/>
          </a:bodyPr>
          <a:lstStyle/>
          <a:p>
            <a:r>
              <a:rPr lang="sr-Latn-RS" sz="1800" dirty="0" smtClean="0"/>
              <a:t>Za: I. </a:t>
            </a:r>
            <a:r>
              <a:rPr lang="sr-Latn-RS" sz="1800" dirty="0" err="1" smtClean="0"/>
              <a:t>Supek</a:t>
            </a:r>
            <a:r>
              <a:rPr lang="sr-Latn-RS" sz="1800" dirty="0" smtClean="0"/>
              <a:t>, S. Dedijer, A. </a:t>
            </a:r>
            <a:r>
              <a:rPr lang="sr-Latn-RS" sz="1800" dirty="0" err="1" smtClean="0"/>
              <a:t>Peterlin</a:t>
            </a:r>
            <a:endParaRPr lang="sr-Latn-RS" sz="1800" dirty="0" smtClean="0"/>
          </a:p>
          <a:p>
            <a:r>
              <a:rPr lang="sr-Latn-RS" sz="1800" dirty="0" smtClean="0"/>
              <a:t>Protiv: P. Savić, S. V. Tempo, M. </a:t>
            </a:r>
            <a:r>
              <a:rPr lang="sr-Latn-RS" sz="1800" dirty="0" err="1" smtClean="0"/>
              <a:t>Bulc</a:t>
            </a:r>
            <a:r>
              <a:rPr lang="sr-Latn-RS" sz="1800" dirty="0" smtClean="0"/>
              <a:t>, A. </a:t>
            </a:r>
            <a:r>
              <a:rPr lang="sr-Latn-RS" sz="1800" dirty="0" err="1" smtClean="0"/>
              <a:t>Humo</a:t>
            </a:r>
            <a:r>
              <a:rPr lang="sr-Latn-RS" sz="1800" dirty="0" smtClean="0"/>
              <a:t>, M. Radulović, I. </a:t>
            </a:r>
            <a:r>
              <a:rPr lang="sr-Latn-RS" sz="1800" dirty="0" err="1" smtClean="0"/>
              <a:t>Gošnjak</a:t>
            </a:r>
            <a:r>
              <a:rPr lang="sr-Latn-RS" sz="1800" dirty="0" smtClean="0"/>
              <a:t>, S. Šuica, M. Ristić</a:t>
            </a:r>
          </a:p>
          <a:p>
            <a:r>
              <a:rPr lang="sr-Latn-RS" sz="1800" dirty="0" smtClean="0"/>
              <a:t>Predrag Anastasijević:  možda su neki sanjali o A-bombi, ali „i </a:t>
            </a:r>
            <a:r>
              <a:rPr lang="sr-Latn-RS" sz="1800" dirty="0"/>
              <a:t>da je bilo namere da se izgradi bomba </a:t>
            </a:r>
            <a:r>
              <a:rPr lang="sr-Latn-RS" sz="1800" dirty="0" smtClean="0"/>
              <a:t>to </a:t>
            </a:r>
            <a:r>
              <a:rPr lang="sr-Latn-RS" sz="1800" dirty="0"/>
              <a:t>bi nas koštalo toliko koliko i šteta od A-bombi ako bi ih neko bacio na nas“ </a:t>
            </a:r>
            <a:endParaRPr lang="en-US" sz="18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3351349"/>
            <a:ext cx="2438400" cy="3506651"/>
          </a:xfrm>
          <a:prstGeom prst="rect">
            <a:avLst/>
          </a:prstGeom>
        </p:spPr>
      </p:pic>
      <p:pic>
        <p:nvPicPr>
          <p:cNvPr id="5" name="Picture 2" descr="C:\Users\Dragomir\Desktop\BONDZIC-U RADU\NUKLEARNA POLITIKA\AMBICIJE I ILUZIJE-KNJIGA\I MOJ TEKST\FOTOGRAFIJE\uradjeno\svedoc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343400"/>
            <a:ext cx="4419600" cy="178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2403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5400" dirty="0" smtClean="0">
                <a:solidFill>
                  <a:srgbClr val="FF0000"/>
                </a:solidFill>
              </a:rPr>
              <a:t>III </a:t>
            </a:r>
            <a:r>
              <a:rPr lang="sr-Latn-RS" sz="5400" dirty="0" smtClean="0">
                <a:solidFill>
                  <a:srgbClr val="FF0000"/>
                </a:solidFill>
              </a:rPr>
              <a:t>PERIOD</a:t>
            </a:r>
            <a:endParaRPr lang="en-US" sz="5400" dirty="0">
              <a:solidFill>
                <a:srgbClr val="FF0000"/>
              </a:solidFill>
            </a:endParaRPr>
          </a:p>
        </p:txBody>
      </p:sp>
      <p:sp>
        <p:nvSpPr>
          <p:cNvPr id="3" name="Content Placeholder 2"/>
          <p:cNvSpPr>
            <a:spLocks noGrp="1"/>
          </p:cNvSpPr>
          <p:nvPr>
            <p:ph idx="1"/>
          </p:nvPr>
        </p:nvSpPr>
        <p:spPr/>
        <p:txBody>
          <a:bodyPr>
            <a:normAutofit/>
          </a:bodyPr>
          <a:lstStyle/>
          <a:p>
            <a:pPr algn="ctr"/>
            <a:r>
              <a:rPr lang="sr-Latn-RS" sz="6000" dirty="0">
                <a:solidFill>
                  <a:srgbClr val="FF0000"/>
                </a:solidFill>
              </a:rPr>
              <a:t>1974/75-(</a:t>
            </a:r>
            <a:r>
              <a:rPr lang="sr-Latn-RS" sz="6000" dirty="0" smtClean="0">
                <a:solidFill>
                  <a:srgbClr val="FF0000"/>
                </a:solidFill>
              </a:rPr>
              <a:t>1988)?</a:t>
            </a:r>
            <a:endParaRPr lang="sr-Latn-RS" sz="6000" dirty="0" smtClean="0">
              <a:solidFill>
                <a:srgbClr val="FF0000"/>
              </a:solidFill>
            </a:endParaRPr>
          </a:p>
          <a:p>
            <a:pPr>
              <a:buFontTx/>
              <a:buChar char="-"/>
            </a:pPr>
            <a:r>
              <a:rPr lang="sr-Latn-RS" dirty="0" smtClean="0">
                <a:solidFill>
                  <a:srgbClr val="FF0000"/>
                </a:solidFill>
              </a:rPr>
              <a:t>Eksplozija indijske nuklearne bombe</a:t>
            </a:r>
          </a:p>
          <a:p>
            <a:pPr>
              <a:buFontTx/>
              <a:buChar char="-"/>
            </a:pPr>
            <a:r>
              <a:rPr lang="sr-Latn-RS" dirty="0" smtClean="0">
                <a:solidFill>
                  <a:srgbClr val="FF0000"/>
                </a:solidFill>
              </a:rPr>
              <a:t>Očekivanja od pomoći nesvrstanih zemalja</a:t>
            </a:r>
            <a:endParaRPr lang="sr-Latn-RS" dirty="0" smtClean="0">
              <a:solidFill>
                <a:srgbClr val="FF0000"/>
              </a:solidFill>
            </a:endParaRPr>
          </a:p>
          <a:p>
            <a:pPr>
              <a:buFontTx/>
              <a:buChar char="-"/>
            </a:pPr>
            <a:r>
              <a:rPr lang="sr-Latn-RS" dirty="0" smtClean="0">
                <a:solidFill>
                  <a:srgbClr val="FF0000"/>
                </a:solidFill>
              </a:rPr>
              <a:t>Visok nivo </a:t>
            </a:r>
            <a:r>
              <a:rPr lang="sr-Latn-RS" dirty="0" smtClean="0">
                <a:solidFill>
                  <a:srgbClr val="FF0000"/>
                </a:solidFill>
              </a:rPr>
              <a:t>naučno-tehnička znanja</a:t>
            </a:r>
          </a:p>
          <a:p>
            <a:pPr>
              <a:buFontTx/>
              <a:buChar char="-"/>
            </a:pPr>
            <a:r>
              <a:rPr lang="sr-Latn-RS" dirty="0" smtClean="0">
                <a:solidFill>
                  <a:srgbClr val="FF0000"/>
                </a:solidFill>
              </a:rPr>
              <a:t>Slabi naučni, tehnički, kadrovski, </a:t>
            </a:r>
            <a:r>
              <a:rPr lang="sr-Latn-RS" dirty="0" err="1" smtClean="0">
                <a:solidFill>
                  <a:srgbClr val="FF0000"/>
                </a:solidFill>
              </a:rPr>
              <a:t>sirovinski</a:t>
            </a:r>
            <a:r>
              <a:rPr lang="sr-Latn-RS" dirty="0" smtClean="0">
                <a:solidFill>
                  <a:srgbClr val="FF0000"/>
                </a:solidFill>
              </a:rPr>
              <a:t> i ekonomski kapaciteti</a:t>
            </a:r>
            <a:endParaRPr lang="sr-Latn-RS" dirty="0" smtClean="0">
              <a:solidFill>
                <a:srgbClr val="FF0000"/>
              </a:solidFill>
            </a:endParaRPr>
          </a:p>
          <a:p>
            <a:pPr>
              <a:buFontTx/>
              <a:buChar char="-"/>
            </a:pPr>
            <a:r>
              <a:rPr lang="sr-Latn-RS" dirty="0" smtClean="0">
                <a:solidFill>
                  <a:srgbClr val="FF0000"/>
                </a:solidFill>
              </a:rPr>
              <a:t>Potpuno slabljenje države</a:t>
            </a:r>
            <a:endParaRPr lang="sr-Latn-RS" dirty="0" smtClean="0">
              <a:solidFill>
                <a:srgbClr val="FF0000"/>
              </a:solidFill>
            </a:endParaRPr>
          </a:p>
        </p:txBody>
      </p:sp>
    </p:spTree>
    <p:extLst>
      <p:ext uri="{BB962C8B-B14F-4D97-AF65-F5344CB8AC3E}">
        <p14:creationId xmlns:p14="http://schemas.microsoft.com/office/powerpoint/2010/main" val="407187735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TITO HOĆE BOMBU</a:t>
            </a:r>
            <a:endParaRPr lang="en-US"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sr-Latn-RS" dirty="0" smtClean="0"/>
              <a:t>Maj 1974 – Indijska nuklearna eksplozija „za mir“</a:t>
            </a:r>
          </a:p>
          <a:p>
            <a:r>
              <a:rPr lang="sr-Latn-RS" dirty="0" smtClean="0"/>
              <a:t>Maj-jun 1974 – jugoslovenska diplomatska podrška Indiji i obećanja saradnje u oblasti nuklearne energije</a:t>
            </a:r>
          </a:p>
          <a:p>
            <a:r>
              <a:rPr lang="sr-Latn-RS" dirty="0" smtClean="0"/>
              <a:t>Jun 1974 – Tito okuplja naučnike i vojni vrh i traži obnovu vojnog nuklearnog programa</a:t>
            </a:r>
          </a:p>
          <a:p>
            <a:r>
              <a:rPr lang="sr-Latn-RS" dirty="0" smtClean="0">
                <a:solidFill>
                  <a:srgbClr val="FF0000"/>
                </a:solidFill>
              </a:rPr>
              <a:t>Oktobra 1974 </a:t>
            </a:r>
            <a:r>
              <a:rPr lang="sr-Latn-RS" dirty="0" smtClean="0"/>
              <a:t>– formirana grupa pri SSNO i izradila materijal „O razvoju nuklearne energije u Jugoslaviji. Prethodna procena potreba i mogućnosti realizacije nuklearnog oružja“ – </a:t>
            </a:r>
            <a:r>
              <a:rPr lang="sr-Latn-RS" u="sng" dirty="0" smtClean="0">
                <a:solidFill>
                  <a:srgbClr val="FF0000"/>
                </a:solidFill>
              </a:rPr>
              <a:t>Zadatak „Kozara</a:t>
            </a:r>
            <a:r>
              <a:rPr lang="sr-Latn-RS" dirty="0" smtClean="0"/>
              <a:t>“</a:t>
            </a:r>
          </a:p>
          <a:p>
            <a:r>
              <a:rPr lang="sr-Latn-RS" dirty="0" smtClean="0">
                <a:solidFill>
                  <a:srgbClr val="FF0000"/>
                </a:solidFill>
              </a:rPr>
              <a:t>Decembar 1974/januar 1975 </a:t>
            </a:r>
            <a:r>
              <a:rPr lang="sr-Latn-RS" dirty="0" smtClean="0"/>
              <a:t>– </a:t>
            </a:r>
            <a:r>
              <a:rPr lang="sr-Latn-RS" dirty="0" smtClean="0">
                <a:solidFill>
                  <a:srgbClr val="FF0000"/>
                </a:solidFill>
              </a:rPr>
              <a:t>poseta delegacije nuklearnih naučnika Indiji</a:t>
            </a:r>
            <a:r>
              <a:rPr lang="sr-Latn-RS" dirty="0" smtClean="0"/>
              <a:t> (dr </a:t>
            </a:r>
            <a:r>
              <a:rPr lang="sr-Latn-RS" dirty="0"/>
              <a:t>Milan </a:t>
            </a:r>
            <a:r>
              <a:rPr lang="sr-Latn-RS" dirty="0" err="1"/>
              <a:t>Osredkar</a:t>
            </a:r>
            <a:r>
              <a:rPr lang="sr-Latn-RS" dirty="0"/>
              <a:t>, direktor Instituta „Jožef Stefan“ u Ljubljani, dr </a:t>
            </a:r>
            <a:r>
              <a:rPr lang="sr-Latn-RS" dirty="0" err="1"/>
              <a:t>Zdenko</a:t>
            </a:r>
            <a:r>
              <a:rPr lang="sr-Latn-RS" dirty="0"/>
              <a:t> Dizdar, direktor Instituta „Boris Kidrič“ u Vinči, Janko </a:t>
            </a:r>
            <a:r>
              <a:rPr lang="sr-Latn-RS" dirty="0" err="1"/>
              <a:t>Dumanović</a:t>
            </a:r>
            <a:r>
              <a:rPr lang="sr-Latn-RS" dirty="0"/>
              <a:t> direktor Instituta za primenu nuklearne energije u poljoprivredi u Zemunu, dr Petar </a:t>
            </a:r>
            <a:r>
              <a:rPr lang="sr-Latn-RS" dirty="0" err="1"/>
              <a:t>Štrohal</a:t>
            </a:r>
            <a:r>
              <a:rPr lang="sr-Latn-RS" dirty="0"/>
              <a:t> naučni savetnik Instituta „Ruđer Bošković“ u Zagrebu i Radovan Ilić, major JNA iz Vojnotehničkog instituta u </a:t>
            </a:r>
            <a:r>
              <a:rPr lang="sr-Latn-RS" dirty="0" smtClean="0"/>
              <a:t>Beogradu</a:t>
            </a:r>
            <a:r>
              <a:rPr lang="sr-Latn-RS" dirty="0"/>
              <a:t>)</a:t>
            </a:r>
            <a:endParaRPr lang="sr-Latn-RS" dirty="0" smtClean="0"/>
          </a:p>
          <a:p>
            <a:r>
              <a:rPr lang="sr-Latn-RS" dirty="0" smtClean="0">
                <a:solidFill>
                  <a:srgbClr val="FF0000"/>
                </a:solidFill>
              </a:rPr>
              <a:t>Decembar 1974, mart 1975 </a:t>
            </a:r>
            <a:r>
              <a:rPr lang="sr-Latn-RS" dirty="0" smtClean="0"/>
              <a:t>– rasprava o materijalima u Predsedništvu SFRJ – stavovi i problemi</a:t>
            </a:r>
            <a:endParaRPr lang="en-US" dirty="0"/>
          </a:p>
        </p:txBody>
      </p:sp>
    </p:spTree>
    <p:extLst>
      <p:ext uri="{BB962C8B-B14F-4D97-AF65-F5344CB8AC3E}">
        <p14:creationId xmlns:p14="http://schemas.microsoft.com/office/powerpoint/2010/main" val="75287927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ZADATAK „KOZARA“ 1974</a:t>
            </a:r>
            <a:r>
              <a:rPr lang="sr-Latn-RS" dirty="0" smtClean="0"/>
              <a:t>.</a:t>
            </a:r>
            <a:endParaRPr lang="en-US" dirty="0"/>
          </a:p>
        </p:txBody>
      </p:sp>
      <p:pic>
        <p:nvPicPr>
          <p:cNvPr id="19458" name="Picture 2" descr="C:\Users\Dragomir\Desktop\BONDZIC-U RADU\NUKLEARNA POLITIKA\AMBICIJE I ILUZIJE-KNJIGA\I MOJ TEKST\FOTOGRAFIJE\uradjeno\AJ-803-21 4.XII1974-NUKLEARNA 1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22" t="9408" r="12164" b="23693"/>
          <a:stretch/>
        </p:blipFill>
        <p:spPr bwMode="auto">
          <a:xfrm>
            <a:off x="457200" y="1295400"/>
            <a:ext cx="3712029" cy="539931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990" t="478" r="9272" b="1620"/>
          <a:stretch/>
        </p:blipFill>
        <p:spPr>
          <a:xfrm>
            <a:off x="4419600" y="1285737"/>
            <a:ext cx="3429000" cy="5435894"/>
          </a:xfrm>
        </p:spPr>
      </p:pic>
    </p:spTree>
    <p:extLst>
      <p:ext uri="{BB962C8B-B14F-4D97-AF65-F5344CB8AC3E}">
        <p14:creationId xmlns:p14="http://schemas.microsoft.com/office/powerpoint/2010/main" val="630792937"/>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ZADATAK „KOZARA“ 1974</a:t>
            </a:r>
            <a:r>
              <a:rPr lang="sr-Latn-RS" dirty="0" smtClean="0"/>
              <a: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18873" y="2049235"/>
            <a:ext cx="2968256" cy="2590800"/>
          </a:xfrm>
        </p:spPr>
      </p:pic>
      <p:pic>
        <p:nvPicPr>
          <p:cNvPr id="2050" name="Picture 2" descr="C:\Users\Dragomir\Desktop\BONDZIC-U RADU\NUKLEARNA POLITIKA\AMBICIJE I ILUZIJE-KNJIGA\I MOJ TEKST\FOTOGRAFIJE\uradjeno\AJ-803-21 4.XII1974-NUKLEARNA 1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95" t="4947" r="4922" b="1236"/>
          <a:stretch/>
        </p:blipFill>
        <p:spPr bwMode="auto">
          <a:xfrm>
            <a:off x="-76200" y="1749878"/>
            <a:ext cx="2237014" cy="2890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ragomir\Desktop\BONDZIC-U RADU\NUKLEARNA POLITIKA\AMBICIJE I ILUZIJE-KNJIGA\I MOJ TEKST\FOTOGRAFIJE\uradjeno\AJ-803-21 4.XII1974-NUKLEARNA 1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37" t="5397" r="8942" b="2223"/>
          <a:stretch/>
        </p:blipFill>
        <p:spPr bwMode="auto">
          <a:xfrm>
            <a:off x="2193471" y="1749878"/>
            <a:ext cx="1757931" cy="2890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ragomir\Desktop\BONDZIC-U RADU\NUKLEARNA POLITIKA\AMBICIJE I ILUZIJE-KNJIGA\I MOJ TEKST\FOTOGRAFIJE\uradjeno\AJ-803-21 4.XII1974-NUKLEARNA 13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81" t="5080" r="5767" b="3333"/>
          <a:stretch/>
        </p:blipFill>
        <p:spPr bwMode="auto">
          <a:xfrm>
            <a:off x="3973287" y="1768926"/>
            <a:ext cx="1945586" cy="287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88283"/>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ZADATAK „KOZARA“ 1974.</a:t>
            </a:r>
            <a:endParaRPr lang="en-US" dirty="0">
              <a:solidFill>
                <a:srgbClr val="FF0000"/>
              </a:solidFill>
            </a:endParaRPr>
          </a:p>
        </p:txBody>
      </p:sp>
      <p:sp>
        <p:nvSpPr>
          <p:cNvPr id="3" name="Content Placeholder 2"/>
          <p:cNvSpPr>
            <a:spLocks noGrp="1"/>
          </p:cNvSpPr>
          <p:nvPr>
            <p:ph idx="1"/>
          </p:nvPr>
        </p:nvSpPr>
        <p:spPr/>
        <p:txBody>
          <a:bodyPr>
            <a:normAutofit fontScale="55000" lnSpcReduction="20000"/>
          </a:bodyPr>
          <a:lstStyle/>
          <a:p>
            <a:r>
              <a:rPr lang="sr-Latn-RS" dirty="0"/>
              <a:t>N</a:t>
            </a:r>
            <a:r>
              <a:rPr lang="sr-Latn-RS" dirty="0" smtClean="0"/>
              <a:t>aglašavano </a:t>
            </a:r>
            <a:r>
              <a:rPr lang="sr-Latn-RS" dirty="0"/>
              <a:t>je da su sve tri predložene varijante za realizaciju programa </a:t>
            </a:r>
            <a:r>
              <a:rPr lang="sr-Latn-RS" dirty="0" err="1"/>
              <a:t>dovodile</a:t>
            </a:r>
            <a:r>
              <a:rPr lang="sr-Latn-RS" dirty="0"/>
              <a:t> samo do dobijanja 100 kg plutonijuma godišnje, a ne i do nuklearnog oružja. Za dostizanje krajnjeg cilja vojnog programa bilo je potrebno da se paralelno sa razvojem nuklearne energetike odvijaju istraživačke i razvojne aktivnosti koje su prethodile konstrukciji nuklearnog oružja i sredstava za njegovu upotrebu. Troškovi neposrednog razvoja nuklearnog oružja i postrojenja za konstrukciju nisu bili prikazani u sklopu ukupnih troškova, a isto tako nisu bili naznačeni ni troškovi za pripremu lokacije i za izvođenje nuklearne eksplozije. Na kraju je posebno istaknuto da finansijski pokazatelji prikazani u </a:t>
            </a:r>
            <a:r>
              <a:rPr lang="sr-Latn-RS" dirty="0" err="1"/>
              <a:t>materijaluu</a:t>
            </a:r>
            <a:r>
              <a:rPr lang="sr-Latn-RS" dirty="0"/>
              <a:t> predstavljaju samo orijentacione vrednosti, čime se želelo ukazati na veličinu i obim programa. Napomenuto je da su različita tehnička i druga rešenja pojedinih delova programa mogla u znatnoj meri uticati na visinu predviđenih finansijskih sredstava i zato je ukazano da je potrebno posebnu pažnju posvetiti realnoj proceni i izboru tehničkih rešenja kao i njihovim implikacijama na potrebna finansijska ulaganja.</a:t>
            </a:r>
            <a:r>
              <a:rPr lang="sr-Latn-RS" baseline="30000" dirty="0"/>
              <a:t> </a:t>
            </a:r>
            <a:endParaRPr lang="sr-Latn-RS" baseline="30000" dirty="0" smtClean="0"/>
          </a:p>
          <a:p>
            <a:r>
              <a:rPr lang="sr-Latn-RS" dirty="0"/>
              <a:t>Na samom kraju je zaključeno da „na osnovu razmatranja svih aspekata ovog zadatka, radna grupa predlaže usvajanje varijante koja obuhvata program nuklearne energetike za proizvodnju električne energije sa posebnim ogrankom vojnog programa“, dakle treće varijante. </a:t>
            </a:r>
            <a:endParaRPr lang="en-US" dirty="0"/>
          </a:p>
        </p:txBody>
      </p:sp>
    </p:spTree>
    <p:extLst>
      <p:ext uri="{BB962C8B-B14F-4D97-AF65-F5344CB8AC3E}">
        <p14:creationId xmlns:p14="http://schemas.microsoft.com/office/powerpoint/2010/main" val="939922890"/>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MILORAD MLAĐENOVIĆ – saradnik Vinče</a:t>
            </a:r>
            <a:endParaRPr lang="en-US" dirty="0">
              <a:solidFill>
                <a:srgbClr val="FF0000"/>
              </a:solidFill>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67000" y="1524000"/>
            <a:ext cx="3718560" cy="5035550"/>
          </a:xfrm>
        </p:spPr>
      </p:pic>
    </p:spTree>
    <p:extLst>
      <p:ext uri="{BB962C8B-B14F-4D97-AF65-F5344CB8AC3E}">
        <p14:creationId xmlns:p14="http://schemas.microsoft.com/office/powerpoint/2010/main" val="221591744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SEDNICA SAVETA ZA NARODNU ODBRANU NA BRIONIMA 24. XII 1974</a:t>
            </a:r>
            <a:r>
              <a:rPr lang="sr-Latn-RS" dirty="0" smtClean="0"/>
              <a: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5720" y="1600200"/>
            <a:ext cx="6052560" cy="4525963"/>
          </a:xfrm>
        </p:spPr>
      </p:pic>
    </p:spTree>
    <p:extLst>
      <p:ext uri="{BB962C8B-B14F-4D97-AF65-F5344CB8AC3E}">
        <p14:creationId xmlns:p14="http://schemas.microsoft.com/office/powerpoint/2010/main" val="407378989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solidFill>
                  <a:srgbClr val="FF0000"/>
                </a:solidFill>
              </a:rPr>
              <a:t>BOMBARDOVANJE HIROŠIME I NAGASAKIJA 1945</a:t>
            </a:r>
            <a:endParaRPr lang="en-US" dirty="0">
              <a:solidFill>
                <a:srgbClr val="FF0000"/>
              </a:solidFill>
            </a:endParaRPr>
          </a:p>
        </p:txBody>
      </p:sp>
      <p:sp>
        <p:nvSpPr>
          <p:cNvPr id="3" name="Text Placeholder 2"/>
          <p:cNvSpPr>
            <a:spLocks noGrp="1"/>
          </p:cNvSpPr>
          <p:nvPr>
            <p:ph type="body" idx="1"/>
          </p:nvPr>
        </p:nvSpPr>
        <p:spPr/>
        <p:txBody>
          <a:bodyPr>
            <a:normAutofit fontScale="77500" lnSpcReduction="20000"/>
          </a:bodyPr>
          <a:lstStyle/>
          <a:p>
            <a:r>
              <a:rPr lang="sr-Latn-RS" b="0" u="sng" dirty="0" err="1">
                <a:solidFill>
                  <a:srgbClr val="FF0000"/>
                </a:solidFill>
              </a:rPr>
              <a:t>Hirošima</a:t>
            </a:r>
            <a:r>
              <a:rPr lang="sr-Latn-RS" b="0" u="sng" dirty="0">
                <a:solidFill>
                  <a:srgbClr val="FF0000"/>
                </a:solidFill>
              </a:rPr>
              <a:t> 6. avgust 1945.</a:t>
            </a:r>
            <a:endParaRPr lang="en-US" b="0" u="sng" dirty="0">
              <a:solidFill>
                <a:srgbClr val="FF0000"/>
              </a:solidFill>
            </a:endParaRPr>
          </a:p>
          <a:p>
            <a:r>
              <a:rPr lang="sr-Latn-RS" b="0" dirty="0" err="1" smtClean="0"/>
              <a:t>Little</a:t>
            </a:r>
            <a:r>
              <a:rPr lang="sr-Latn-RS" b="0" dirty="0" smtClean="0"/>
              <a:t> </a:t>
            </a:r>
            <a:r>
              <a:rPr lang="sr-Latn-RS" b="0" dirty="0" err="1" smtClean="0"/>
              <a:t>boy</a:t>
            </a:r>
            <a:r>
              <a:rPr lang="sr-Latn-RS" b="0" dirty="0" smtClean="0"/>
              <a:t> – </a:t>
            </a:r>
            <a:r>
              <a:rPr lang="sr-Latn-RS" b="0" dirty="0" err="1" smtClean="0"/>
              <a:t>uranijum</a:t>
            </a:r>
            <a:r>
              <a:rPr lang="sr-Latn-RS" b="0" dirty="0" smtClean="0"/>
              <a:t> –</a:t>
            </a:r>
            <a:r>
              <a:rPr lang="en-US" b="0" dirty="0" smtClean="0"/>
              <a:t> </a:t>
            </a:r>
            <a:r>
              <a:rPr lang="en-US" b="0" dirty="0" err="1" smtClean="0"/>
              <a:t>oko</a:t>
            </a:r>
            <a:r>
              <a:rPr lang="en-US" b="0" dirty="0" smtClean="0"/>
              <a:t> 15 </a:t>
            </a:r>
            <a:r>
              <a:rPr lang="en-US" b="0" dirty="0" err="1" smtClean="0"/>
              <a:t>kt</a:t>
            </a:r>
            <a:endParaRPr lang="en-US" b="0" dirty="0"/>
          </a:p>
        </p:txBody>
      </p:sp>
      <p:sp>
        <p:nvSpPr>
          <p:cNvPr id="5" name="Text Placeholder 4"/>
          <p:cNvSpPr>
            <a:spLocks noGrp="1"/>
          </p:cNvSpPr>
          <p:nvPr>
            <p:ph type="body" sz="quarter" idx="3"/>
          </p:nvPr>
        </p:nvSpPr>
        <p:spPr/>
        <p:txBody>
          <a:bodyPr>
            <a:normAutofit fontScale="77500" lnSpcReduction="20000"/>
          </a:bodyPr>
          <a:lstStyle/>
          <a:p>
            <a:r>
              <a:rPr lang="sr-Latn-RS" b="0" u="sng" dirty="0" err="1">
                <a:solidFill>
                  <a:srgbClr val="FF0000"/>
                </a:solidFill>
              </a:rPr>
              <a:t>Nagasaki</a:t>
            </a:r>
            <a:r>
              <a:rPr lang="sr-Latn-RS" b="0" u="sng" dirty="0">
                <a:solidFill>
                  <a:srgbClr val="FF0000"/>
                </a:solidFill>
              </a:rPr>
              <a:t> 9. avgust 1945.</a:t>
            </a:r>
            <a:endParaRPr lang="en-US" b="0" u="sng" dirty="0">
              <a:solidFill>
                <a:srgbClr val="FF0000"/>
              </a:solidFill>
            </a:endParaRPr>
          </a:p>
          <a:p>
            <a:r>
              <a:rPr lang="sr-Latn-RS" b="0" dirty="0" err="1" smtClean="0"/>
              <a:t>Fat</a:t>
            </a:r>
            <a:r>
              <a:rPr lang="sr-Latn-RS" b="0" dirty="0" smtClean="0"/>
              <a:t> </a:t>
            </a:r>
            <a:r>
              <a:rPr lang="sr-Latn-RS" b="0" dirty="0" err="1" smtClean="0"/>
              <a:t>man</a:t>
            </a:r>
            <a:r>
              <a:rPr lang="sr-Latn-RS" b="0" dirty="0" smtClean="0"/>
              <a:t> – plutonijum </a:t>
            </a:r>
            <a:r>
              <a:rPr lang="en-US" b="0" dirty="0" smtClean="0"/>
              <a:t>– </a:t>
            </a:r>
            <a:r>
              <a:rPr lang="en-US" b="0" dirty="0" err="1" smtClean="0"/>
              <a:t>oko</a:t>
            </a:r>
            <a:r>
              <a:rPr lang="en-US" b="0" dirty="0" smtClean="0"/>
              <a:t> 21 </a:t>
            </a:r>
            <a:r>
              <a:rPr lang="en-US" b="0" dirty="0" err="1" smtClean="0"/>
              <a:t>kt</a:t>
            </a:r>
            <a:endParaRPr lang="en-US" b="0" dirty="0"/>
          </a:p>
        </p:txBody>
      </p:sp>
      <p:pic>
        <p:nvPicPr>
          <p:cNvPr id="7"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292" y="2133600"/>
            <a:ext cx="2093851" cy="1376043"/>
          </a:xfrm>
        </p:spPr>
      </p:pic>
      <p:pic>
        <p:nvPicPr>
          <p:cNvPr id="8"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858000" y="2209800"/>
            <a:ext cx="2057400" cy="1365860"/>
          </a:xfrm>
        </p:spPr>
      </p:pic>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133600"/>
            <a:ext cx="4114800" cy="2439948"/>
          </a:xfrm>
          <a:prstGeom prst="rect">
            <a:avLst/>
          </a:prstGeom>
        </p:spPr>
      </p:pic>
      <p:sp>
        <p:nvSpPr>
          <p:cNvPr id="4" name="Rectangle 3"/>
          <p:cNvSpPr/>
          <p:nvPr/>
        </p:nvSpPr>
        <p:spPr>
          <a:xfrm>
            <a:off x="609600" y="4573548"/>
            <a:ext cx="4572000" cy="1754326"/>
          </a:xfrm>
          <a:prstGeom prst="rect">
            <a:avLst/>
          </a:prstGeom>
        </p:spPr>
        <p:txBody>
          <a:bodyPr>
            <a:spAutoFit/>
          </a:bodyPr>
          <a:lstStyle/>
          <a:p>
            <a:r>
              <a:rPr lang="sr-Latn-RS" u="sng" dirty="0">
                <a:solidFill>
                  <a:srgbClr val="FF0000"/>
                </a:solidFill>
              </a:rPr>
              <a:t>Posledice</a:t>
            </a:r>
            <a:r>
              <a:rPr lang="sr-Latn-RS" dirty="0">
                <a:solidFill>
                  <a:srgbClr val="FF0000"/>
                </a:solidFill>
              </a:rPr>
              <a:t>: </a:t>
            </a:r>
            <a:r>
              <a:rPr lang="sr-Latn-RS" dirty="0"/>
              <a:t>U </a:t>
            </a:r>
            <a:r>
              <a:rPr lang="sr-Latn-RS" dirty="0" err="1"/>
              <a:t>Hirošimi</a:t>
            </a:r>
            <a:r>
              <a:rPr lang="sr-Latn-RS" dirty="0"/>
              <a:t> odmah poginulo oko 70.000 ljudi, do kraja 1945. umrlo oko 145.000, a u narednih pet godina oko 200.000 ljudi.                    U </a:t>
            </a:r>
            <a:r>
              <a:rPr lang="sr-Latn-RS" dirty="0" err="1"/>
              <a:t>Nagasakiju</a:t>
            </a:r>
            <a:r>
              <a:rPr lang="sr-Latn-RS" dirty="0"/>
              <a:t> odmah poginulo oko 40.000 ljudi, do kraja 1945. umrlo oko        70.000, a u narednih pet godina oko 140.000</a:t>
            </a:r>
            <a:endParaRPr lang="en-US" dirty="0"/>
          </a:p>
        </p:txBody>
      </p:sp>
      <p:pic>
        <p:nvPicPr>
          <p:cNvPr id="10"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4573548"/>
            <a:ext cx="2828075" cy="1979652"/>
          </a:xfrm>
          <a:prstGeom prst="rect">
            <a:avLst/>
          </a:prstGeom>
        </p:spPr>
      </p:pic>
    </p:spTree>
    <p:extLst>
      <p:ext uri="{BB962C8B-B14F-4D97-AF65-F5344CB8AC3E}">
        <p14:creationId xmlns:p14="http://schemas.microsoft.com/office/powerpoint/2010/main" val="373708178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solidFill>
                  <a:srgbClr val="FF0000"/>
                </a:solidFill>
              </a:rPr>
              <a:t>NIKOLA LJUBIČIĆ I BRANKO MAMULA</a:t>
            </a:r>
            <a:endParaRPr lang="en-US" dirty="0">
              <a:solidFill>
                <a:srgbClr val="FF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2500" y="2339181"/>
            <a:ext cx="3048000" cy="30480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29200" y="2241264"/>
            <a:ext cx="3123976" cy="3092736"/>
          </a:xfrm>
        </p:spPr>
      </p:pic>
    </p:spTree>
    <p:extLst>
      <p:ext uri="{BB962C8B-B14F-4D97-AF65-F5344CB8AC3E}">
        <p14:creationId xmlns:p14="http://schemas.microsoft.com/office/powerpoint/2010/main" val="3919119765"/>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REZULTATI</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sr-Latn-RS" dirty="0" smtClean="0"/>
              <a:t>Obrazovana Komisija za nuklearnu energiju i tehnologiju</a:t>
            </a:r>
          </a:p>
          <a:p>
            <a:r>
              <a:rPr lang="sr-Latn-RS" dirty="0" smtClean="0"/>
              <a:t>Nastavljen rad na mirnodopskoj primeni nuklearne energije</a:t>
            </a:r>
          </a:p>
          <a:p>
            <a:r>
              <a:rPr lang="sr-Latn-RS" dirty="0" smtClean="0"/>
              <a:t>Nastavljena potraga za nuklearnim sirovinama</a:t>
            </a:r>
          </a:p>
          <a:p>
            <a:r>
              <a:rPr lang="sr-Latn-RS" dirty="0" smtClean="0"/>
              <a:t>Razvijana međunarodna saradnja</a:t>
            </a:r>
          </a:p>
          <a:p>
            <a:r>
              <a:rPr lang="sr-Latn-RS" dirty="0" smtClean="0"/>
              <a:t>Pažnja usmerena na nuklearnu energetiku</a:t>
            </a:r>
          </a:p>
          <a:p>
            <a:r>
              <a:rPr lang="sr-Latn-RS" dirty="0" smtClean="0">
                <a:solidFill>
                  <a:srgbClr val="FF0000"/>
                </a:solidFill>
              </a:rPr>
              <a:t>Program „A“ (vojni) i „B“ 80-ih </a:t>
            </a:r>
            <a:r>
              <a:rPr lang="sr-Latn-RS" dirty="0" smtClean="0"/>
              <a:t>– bez traga u izvorima</a:t>
            </a:r>
          </a:p>
        </p:txBody>
      </p:sp>
    </p:spTree>
    <p:extLst>
      <p:ext uri="{BB962C8B-B14F-4D97-AF65-F5344CB8AC3E}">
        <p14:creationId xmlns:p14="http://schemas.microsoft.com/office/powerpoint/2010/main" val="2000772804"/>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STAVOVI STRUČNJAKA</a:t>
            </a:r>
            <a:endParaRPr lang="en-US" dirty="0">
              <a:solidFill>
                <a:srgbClr val="FF0000"/>
              </a:solidFill>
            </a:endParaRPr>
          </a:p>
        </p:txBody>
      </p:sp>
      <p:sp>
        <p:nvSpPr>
          <p:cNvPr id="3" name="Content Placeholder 2"/>
          <p:cNvSpPr>
            <a:spLocks noGrp="1"/>
          </p:cNvSpPr>
          <p:nvPr>
            <p:ph idx="1"/>
          </p:nvPr>
        </p:nvSpPr>
        <p:spPr/>
        <p:txBody>
          <a:bodyPr>
            <a:normAutofit fontScale="55000" lnSpcReduction="20000"/>
          </a:bodyPr>
          <a:lstStyle/>
          <a:p>
            <a:r>
              <a:rPr lang="sr-Latn-RS" u="sng" dirty="0" smtClean="0">
                <a:solidFill>
                  <a:srgbClr val="FF0000"/>
                </a:solidFill>
              </a:rPr>
              <a:t>Milorad Mlađenović: </a:t>
            </a:r>
            <a:r>
              <a:rPr lang="sr-Latn-RS" dirty="0"/>
              <a:t>jugoslovenski rukovodioci, koji su kao partizani dobro poznavali značaj oružja „hteli da uđu u nuklearni voz da im ne bi izmaklo nešto što bi kasnije skupo platili“. Zaključivao je da je „činjenica da u Vinči nikada nije razvijano oružje, a činjenica je i da se stvarala baza iz koje se moglo preći na njegov razvoj“ i da su „s vremena na vreme pravljene poverljive procene kolika bi mu bila cena</a:t>
            </a:r>
            <a:r>
              <a:rPr lang="sr-Latn-RS" dirty="0" smtClean="0"/>
              <a:t>“. (1994)</a:t>
            </a:r>
          </a:p>
          <a:p>
            <a:r>
              <a:rPr lang="sr-Latn-RS" u="sng" dirty="0" smtClean="0">
                <a:solidFill>
                  <a:srgbClr val="FF0000"/>
                </a:solidFill>
              </a:rPr>
              <a:t>Stevan </a:t>
            </a:r>
            <a:r>
              <a:rPr lang="sr-Latn-RS" u="sng" dirty="0" err="1" smtClean="0">
                <a:solidFill>
                  <a:srgbClr val="FF0000"/>
                </a:solidFill>
              </a:rPr>
              <a:t>Koički</a:t>
            </a:r>
            <a:r>
              <a:rPr lang="sr-Latn-RS" u="sng" dirty="0" smtClean="0">
                <a:solidFill>
                  <a:srgbClr val="FF0000"/>
                </a:solidFill>
              </a:rPr>
              <a:t>: </a:t>
            </a:r>
            <a:r>
              <a:rPr lang="sr-Latn-RS" dirty="0"/>
              <a:t>„ni u Vinči ni u druga dva nuklearna instituta, nikada se nije moglo primetiti sprovođenje bilo kakvog konzistentnog programa na razvoju nuklearnog oružja“ i da „takvu ideju nije niko </a:t>
            </a:r>
            <a:r>
              <a:rPr lang="sr-Latn-RS" dirty="0" err="1"/>
              <a:t>eksplicirao</a:t>
            </a:r>
            <a:r>
              <a:rPr lang="sr-Latn-RS" dirty="0"/>
              <a:t>, a još manje sprovodio, pa je moguće da se radi samo o </a:t>
            </a:r>
            <a:r>
              <a:rPr lang="sr-Latn-RS" dirty="0" err="1"/>
              <a:t>najskrivenijim</a:t>
            </a:r>
            <a:r>
              <a:rPr lang="sr-Latn-RS" dirty="0"/>
              <a:t> nadama nekih pojedinaca ili grupa</a:t>
            </a:r>
            <a:r>
              <a:rPr lang="sr-Latn-RS" dirty="0" smtClean="0"/>
              <a:t>“. (1998)</a:t>
            </a:r>
          </a:p>
          <a:p>
            <a:r>
              <a:rPr lang="sr-Latn-RS" u="sng" dirty="0" smtClean="0">
                <a:solidFill>
                  <a:srgbClr val="FF0000"/>
                </a:solidFill>
              </a:rPr>
              <a:t>Milorad Ristić</a:t>
            </a:r>
            <a:r>
              <a:rPr lang="sr-Latn-RS" dirty="0" smtClean="0"/>
              <a:t>: postojali </a:t>
            </a:r>
            <a:r>
              <a:rPr lang="sr-Latn-RS" dirty="0"/>
              <a:t>oni koji su „nikad glasno, ali vrlo uticajno nastojali da u sve ono čime se Vinča bavi utkaju svoje vojničke planove</a:t>
            </a:r>
            <a:r>
              <a:rPr lang="sr-Latn-RS" dirty="0" smtClean="0"/>
              <a:t>“</a:t>
            </a:r>
            <a:r>
              <a:rPr lang="sr-Latn-RS" dirty="0"/>
              <a:t>(1998) </a:t>
            </a:r>
            <a:r>
              <a:rPr lang="sr-Latn-RS" dirty="0"/>
              <a:t>se „više radilo o vojnoj mistifikaciji potencijala instituta u Vinči nego što je postojala neka realna mogućnost</a:t>
            </a:r>
            <a:r>
              <a:rPr lang="sr-Latn-RS" dirty="0" smtClean="0"/>
              <a:t>“ (2005)</a:t>
            </a:r>
          </a:p>
          <a:p>
            <a:r>
              <a:rPr lang="sr-Latn-RS" dirty="0" smtClean="0"/>
              <a:t>Slobodan Ribnikar: </a:t>
            </a:r>
            <a:r>
              <a:rPr lang="sr-Latn-RS" dirty="0"/>
              <a:t>„državno-partijsko rukovodstvo nije iniciralo i obilato finansiralo Institut samo radi toga da se razvija čista nauka, što je na kraju i logično“ već da su „hteli bombu da bi </a:t>
            </a:r>
            <a:r>
              <a:rPr lang="sr-Latn-RS" dirty="0" err="1"/>
              <a:t>parirali</a:t>
            </a:r>
            <a:r>
              <a:rPr lang="sr-Latn-RS" dirty="0"/>
              <a:t> Sovjetima, i to što pre!“. </a:t>
            </a:r>
            <a:r>
              <a:rPr lang="sr-Latn-RS" dirty="0" smtClean="0"/>
              <a:t> (1999)</a:t>
            </a:r>
          </a:p>
          <a:p>
            <a:r>
              <a:rPr lang="sr-Latn-RS" dirty="0" smtClean="0"/>
              <a:t>Toma Tasovac, Milenko </a:t>
            </a:r>
            <a:r>
              <a:rPr lang="sr-Latn-RS" dirty="0" err="1" smtClean="0"/>
              <a:t>Šušić</a:t>
            </a:r>
            <a:r>
              <a:rPr lang="sr-Latn-RS" dirty="0" smtClean="0"/>
              <a:t>, </a:t>
            </a:r>
            <a:r>
              <a:rPr lang="sr-Latn-RS" dirty="0" err="1" smtClean="0"/>
              <a:t>Zdenko</a:t>
            </a:r>
            <a:r>
              <a:rPr lang="sr-Latn-RS" dirty="0" smtClean="0"/>
              <a:t> Dizdar, Branislava Perović Nešković, </a:t>
            </a:r>
            <a:endParaRPr lang="en-US" dirty="0"/>
          </a:p>
        </p:txBody>
      </p:sp>
    </p:spTree>
    <p:extLst>
      <p:ext uri="{BB962C8B-B14F-4D97-AF65-F5344CB8AC3E}">
        <p14:creationId xmlns:p14="http://schemas.microsoft.com/office/powerpoint/2010/main" val="636009762"/>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sr-Latn-RS" dirty="0" smtClean="0">
                <a:solidFill>
                  <a:srgbClr val="FF0000"/>
                </a:solidFill>
              </a:rPr>
              <a:t>MEMOARI I LITERATURA</a:t>
            </a:r>
            <a:endParaRPr lang="en-US"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sr-Latn-RS" dirty="0" smtClean="0"/>
              <a:t>I. </a:t>
            </a:r>
            <a:r>
              <a:rPr lang="sr-Latn-RS" dirty="0" err="1" smtClean="0"/>
              <a:t>Supek</a:t>
            </a:r>
            <a:r>
              <a:rPr lang="sr-Latn-RS" dirty="0" smtClean="0"/>
              <a:t> 2007</a:t>
            </a:r>
          </a:p>
          <a:p>
            <a:r>
              <a:rPr lang="sr-Latn-RS" dirty="0" smtClean="0"/>
              <a:t>J. </a:t>
            </a:r>
            <a:r>
              <a:rPr lang="sr-Latn-RS" dirty="0" err="1" smtClean="0"/>
              <a:t>Kapičić</a:t>
            </a:r>
            <a:r>
              <a:rPr lang="sr-Latn-RS" dirty="0" smtClean="0"/>
              <a:t> 2010</a:t>
            </a:r>
            <a:endParaRPr lang="en-US" dirty="0" smtClean="0"/>
          </a:p>
          <a:p>
            <a:r>
              <a:rPr lang="sr-Latn-RS" dirty="0" smtClean="0"/>
              <a:t>S. Dedijer 2011</a:t>
            </a:r>
          </a:p>
          <a:p>
            <a:r>
              <a:rPr lang="sr-Latn-RS" dirty="0" err="1" smtClean="0"/>
              <a:t>Koch</a:t>
            </a:r>
            <a:r>
              <a:rPr lang="sr-Latn-RS" dirty="0" smtClean="0"/>
              <a:t> </a:t>
            </a:r>
            <a:r>
              <a:rPr lang="sr-Latn-RS" dirty="0" err="1"/>
              <a:t>Andrew</a:t>
            </a:r>
            <a:r>
              <a:rPr lang="sr-Latn-RS" dirty="0"/>
              <a:t>, „</a:t>
            </a:r>
            <a:r>
              <a:rPr lang="sr-Latn-RS" dirty="0" err="1"/>
              <a:t>Yugoslavia</a:t>
            </a:r>
            <a:r>
              <a:rPr lang="en-US" dirty="0"/>
              <a:t>`s </a:t>
            </a:r>
            <a:r>
              <a:rPr lang="sr-Latn-RS" dirty="0" err="1"/>
              <a:t>Nuclear</a:t>
            </a:r>
            <a:r>
              <a:rPr lang="sr-Latn-RS" dirty="0"/>
              <a:t> </a:t>
            </a:r>
            <a:r>
              <a:rPr lang="sr-Latn-RS" dirty="0" err="1"/>
              <a:t>Legacy</a:t>
            </a:r>
            <a:r>
              <a:rPr lang="sr-Latn-RS" dirty="0"/>
              <a:t>: </a:t>
            </a:r>
            <a:r>
              <a:rPr lang="sr-Latn-RS" dirty="0" err="1"/>
              <a:t>Should</a:t>
            </a:r>
            <a:r>
              <a:rPr lang="sr-Latn-RS" dirty="0"/>
              <a:t> </a:t>
            </a:r>
            <a:r>
              <a:rPr lang="sr-Latn-RS" dirty="0" err="1"/>
              <a:t>We</a:t>
            </a:r>
            <a:r>
              <a:rPr lang="sr-Latn-RS" dirty="0"/>
              <a:t> </a:t>
            </a:r>
            <a:r>
              <a:rPr lang="sr-Latn-RS" dirty="0" err="1"/>
              <a:t>Worry</a:t>
            </a:r>
            <a:r>
              <a:rPr lang="sr-Latn-RS" dirty="0"/>
              <a:t>?“, </a:t>
            </a:r>
            <a:r>
              <a:rPr lang="sr-Latn-RS" i="1" dirty="0" err="1"/>
              <a:t>Nonprolifearation</a:t>
            </a:r>
            <a:r>
              <a:rPr lang="sr-Latn-RS" i="1" dirty="0"/>
              <a:t> </a:t>
            </a:r>
            <a:r>
              <a:rPr lang="sr-Latn-RS" i="1" dirty="0" err="1"/>
              <a:t>Review</a:t>
            </a:r>
            <a:r>
              <a:rPr lang="sr-Latn-RS" dirty="0"/>
              <a:t>, </a:t>
            </a:r>
            <a:r>
              <a:rPr lang="sr-Latn-RS" dirty="0" err="1"/>
              <a:t>Spring</a:t>
            </a:r>
            <a:r>
              <a:rPr lang="sr-Latn-RS" dirty="0"/>
              <a:t>/</a:t>
            </a:r>
            <a:r>
              <a:rPr lang="sr-Latn-RS" dirty="0" err="1"/>
              <a:t>Summer</a:t>
            </a:r>
            <a:r>
              <a:rPr lang="sr-Latn-RS" dirty="0"/>
              <a:t> </a:t>
            </a:r>
            <a:r>
              <a:rPr lang="sr-Latn-RS" dirty="0" smtClean="0"/>
              <a:t>1997 (viši </a:t>
            </a:r>
            <a:r>
              <a:rPr lang="sr-Latn-RS" dirty="0"/>
              <a:t>naučni saradnik na projektu za nadgledanje pretnji </a:t>
            </a:r>
            <a:r>
              <a:rPr lang="sr-Latn-RS" dirty="0" err="1"/>
              <a:t>proliferacije</a:t>
            </a:r>
            <a:r>
              <a:rPr lang="sr-Latn-RS" dirty="0"/>
              <a:t> u </a:t>
            </a:r>
            <a:r>
              <a:rPr lang="sr-Latn-RS" i="1" dirty="0" err="1"/>
              <a:t>Center</a:t>
            </a:r>
            <a:r>
              <a:rPr lang="sr-Latn-RS" i="1" dirty="0"/>
              <a:t> for </a:t>
            </a:r>
            <a:r>
              <a:rPr lang="sr-Latn-RS" i="1" dirty="0" err="1"/>
              <a:t>Nonproliferation</a:t>
            </a:r>
            <a:r>
              <a:rPr lang="sr-Latn-RS" i="1" dirty="0"/>
              <a:t> </a:t>
            </a:r>
            <a:r>
              <a:rPr lang="sr-Latn-RS" i="1" dirty="0" err="1"/>
              <a:t>Studies</a:t>
            </a:r>
            <a:r>
              <a:rPr lang="sr-Latn-RS" dirty="0"/>
              <a:t>, </a:t>
            </a:r>
            <a:r>
              <a:rPr lang="sr-Latn-RS" i="1" dirty="0"/>
              <a:t>Institute od International </a:t>
            </a:r>
            <a:r>
              <a:rPr lang="sr-Latn-RS" i="1" dirty="0" err="1"/>
              <a:t>Studies</a:t>
            </a:r>
            <a:r>
              <a:rPr lang="sr-Latn-RS" dirty="0"/>
              <a:t> u </a:t>
            </a:r>
            <a:r>
              <a:rPr lang="sr-Latn-RS" dirty="0" err="1" smtClean="0"/>
              <a:t>Montereju</a:t>
            </a:r>
            <a:r>
              <a:rPr lang="sr-Latn-RS" dirty="0" smtClean="0"/>
              <a:t>) </a:t>
            </a:r>
          </a:p>
          <a:p>
            <a:r>
              <a:rPr lang="sr-Latn-RS" dirty="0" err="1"/>
              <a:t>Potter</a:t>
            </a:r>
            <a:r>
              <a:rPr lang="sr-Latn-RS" dirty="0"/>
              <a:t> </a:t>
            </a:r>
            <a:r>
              <a:rPr lang="sr-Latn-RS" dirty="0" err="1"/>
              <a:t>William</a:t>
            </a:r>
            <a:r>
              <a:rPr lang="sr-Latn-RS" dirty="0"/>
              <a:t>, </a:t>
            </a:r>
            <a:r>
              <a:rPr lang="sr-Latn-RS" dirty="0" err="1"/>
              <a:t>Djuro</a:t>
            </a:r>
            <a:r>
              <a:rPr lang="sr-Latn-RS" dirty="0"/>
              <a:t> </a:t>
            </a:r>
            <a:r>
              <a:rPr lang="sr-Latn-RS" dirty="0" err="1"/>
              <a:t>Miljanic</a:t>
            </a:r>
            <a:r>
              <a:rPr lang="sr-Latn-RS" dirty="0"/>
              <a:t>, </a:t>
            </a:r>
            <a:r>
              <a:rPr lang="sr-Latn-RS" dirty="0" err="1"/>
              <a:t>and</a:t>
            </a:r>
            <a:r>
              <a:rPr lang="sr-Latn-RS" dirty="0"/>
              <a:t> Ivo </a:t>
            </a:r>
            <a:r>
              <a:rPr lang="sr-Latn-RS" dirty="0" err="1"/>
              <a:t>Slaus</a:t>
            </a:r>
            <a:r>
              <a:rPr lang="sr-Latn-RS" dirty="0"/>
              <a:t>, „</a:t>
            </a:r>
            <a:r>
              <a:rPr lang="sr-Latn-RS" dirty="0" err="1"/>
              <a:t>Tito’s</a:t>
            </a:r>
            <a:r>
              <a:rPr lang="sr-Latn-RS" dirty="0"/>
              <a:t> </a:t>
            </a:r>
            <a:r>
              <a:rPr lang="sr-Latn-RS" dirty="0" err="1"/>
              <a:t>Nuclear</a:t>
            </a:r>
            <a:r>
              <a:rPr lang="sr-Latn-RS" dirty="0"/>
              <a:t> </a:t>
            </a:r>
            <a:r>
              <a:rPr lang="sr-Latn-RS" dirty="0" err="1"/>
              <a:t>Legacy</a:t>
            </a:r>
            <a:r>
              <a:rPr lang="sr-Latn-RS" dirty="0"/>
              <a:t>“. </a:t>
            </a:r>
            <a:r>
              <a:rPr lang="sr-Latn-RS" i="1" dirty="0" err="1"/>
              <a:t>Bulletin</a:t>
            </a:r>
            <a:r>
              <a:rPr lang="sr-Latn-RS" i="1" dirty="0"/>
              <a:t> of the </a:t>
            </a:r>
            <a:r>
              <a:rPr lang="sr-Latn-RS" i="1" dirty="0" err="1"/>
              <a:t>Atomic</a:t>
            </a:r>
            <a:r>
              <a:rPr lang="sr-Latn-RS" i="1" dirty="0"/>
              <a:t> </a:t>
            </a:r>
            <a:r>
              <a:rPr lang="sr-Latn-RS" i="1" dirty="0" err="1"/>
              <a:t>Scientists</a:t>
            </a:r>
            <a:r>
              <a:rPr lang="sr-Latn-RS" dirty="0"/>
              <a:t>, Vol. 56, No. 2 (</a:t>
            </a:r>
            <a:r>
              <a:rPr lang="sr-Latn-RS" dirty="0" err="1"/>
              <a:t>March</a:t>
            </a:r>
            <a:r>
              <a:rPr lang="sr-Latn-RS" dirty="0"/>
              <a:t>–April 2000</a:t>
            </a:r>
            <a:r>
              <a:rPr lang="sr-Latn-RS" dirty="0" smtClean="0"/>
              <a:t>).</a:t>
            </a:r>
          </a:p>
          <a:p>
            <a:r>
              <a:rPr lang="sr-Latn-RS" dirty="0" err="1"/>
              <a:t>Hymans</a:t>
            </a:r>
            <a:r>
              <a:rPr lang="sr-Latn-RS" dirty="0"/>
              <a:t> </a:t>
            </a:r>
            <a:r>
              <a:rPr lang="sr-Latn-RS" dirty="0" err="1"/>
              <a:t>Jacques</a:t>
            </a:r>
            <a:r>
              <a:rPr lang="sr-Latn-RS" dirty="0"/>
              <a:t> E. C., </a:t>
            </a:r>
            <a:r>
              <a:rPr lang="sr-Latn-RS" i="1" dirty="0" err="1"/>
              <a:t>Achieving</a:t>
            </a:r>
            <a:r>
              <a:rPr lang="sr-Latn-RS" i="1" dirty="0"/>
              <a:t> </a:t>
            </a:r>
            <a:r>
              <a:rPr lang="sr-Latn-RS" i="1" dirty="0" err="1"/>
              <a:t>Nuclear</a:t>
            </a:r>
            <a:r>
              <a:rPr lang="sr-Latn-RS" i="1" dirty="0"/>
              <a:t> </a:t>
            </a:r>
            <a:r>
              <a:rPr lang="sr-Latn-RS" i="1" dirty="0" err="1"/>
              <a:t>Ambitions</a:t>
            </a:r>
            <a:r>
              <a:rPr lang="sr-Latn-RS" i="1" dirty="0"/>
              <a:t>: </a:t>
            </a:r>
            <a:r>
              <a:rPr lang="sr-Latn-RS" i="1" dirty="0" err="1"/>
              <a:t>Scientists</a:t>
            </a:r>
            <a:r>
              <a:rPr lang="sr-Latn-RS" i="1" dirty="0"/>
              <a:t>, </a:t>
            </a:r>
            <a:r>
              <a:rPr lang="sr-Latn-RS" i="1" dirty="0" err="1"/>
              <a:t>Politicians</a:t>
            </a:r>
            <a:r>
              <a:rPr lang="sr-Latn-RS" i="1" dirty="0"/>
              <a:t>, </a:t>
            </a:r>
            <a:r>
              <a:rPr lang="sr-Latn-RS" i="1" dirty="0" err="1"/>
              <a:t>and</a:t>
            </a:r>
            <a:r>
              <a:rPr lang="sr-Latn-RS" i="1" dirty="0"/>
              <a:t> </a:t>
            </a:r>
            <a:r>
              <a:rPr lang="sr-Latn-RS" i="1" dirty="0" err="1"/>
              <a:t>Proliferation</a:t>
            </a:r>
            <a:r>
              <a:rPr lang="sr-Latn-RS" dirty="0"/>
              <a:t>, </a:t>
            </a:r>
            <a:r>
              <a:rPr lang="sr-Latn-RS" dirty="0" err="1"/>
              <a:t>New</a:t>
            </a:r>
            <a:r>
              <a:rPr lang="sr-Latn-RS" dirty="0"/>
              <a:t> York, </a:t>
            </a:r>
            <a:r>
              <a:rPr lang="sr-Latn-RS" dirty="0" err="1"/>
              <a:t>Cambridge</a:t>
            </a:r>
            <a:r>
              <a:rPr lang="sr-Latn-RS" dirty="0"/>
              <a:t> University </a:t>
            </a:r>
            <a:r>
              <a:rPr lang="sr-Latn-RS" dirty="0" err="1"/>
              <a:t>Press</a:t>
            </a:r>
            <a:r>
              <a:rPr lang="sr-Latn-RS" dirty="0"/>
              <a:t>, 2012.</a:t>
            </a:r>
            <a:endParaRPr lang="en-US" dirty="0"/>
          </a:p>
          <a:p>
            <a:r>
              <a:rPr lang="sr-Latn-RS" dirty="0"/>
              <a:t>H</a:t>
            </a:r>
            <a:r>
              <a:rPr lang="en-US" dirty="0"/>
              <a:t>y</a:t>
            </a:r>
            <a:r>
              <a:rPr lang="sr-Latn-RS" dirty="0" err="1"/>
              <a:t>mans</a:t>
            </a:r>
            <a:r>
              <a:rPr lang="sr-Latn-RS" dirty="0"/>
              <a:t> </a:t>
            </a:r>
            <a:r>
              <a:rPr lang="sr-Latn-RS" dirty="0" err="1"/>
              <a:t>Jacques</a:t>
            </a:r>
            <a:r>
              <a:rPr lang="sr-Latn-RS" dirty="0"/>
              <a:t> E. C., „</a:t>
            </a:r>
            <a:r>
              <a:rPr lang="sr-Latn-RS" dirty="0" err="1"/>
              <a:t>Proliferation</a:t>
            </a:r>
            <a:r>
              <a:rPr lang="sr-Latn-RS" dirty="0"/>
              <a:t> </a:t>
            </a:r>
            <a:r>
              <a:rPr lang="sr-Latn-RS" dirty="0" err="1"/>
              <a:t>Implications</a:t>
            </a:r>
            <a:r>
              <a:rPr lang="sr-Latn-RS" dirty="0"/>
              <a:t> of Civil </a:t>
            </a:r>
            <a:r>
              <a:rPr lang="sr-Latn-RS" dirty="0" err="1"/>
              <a:t>Nuclear</a:t>
            </a:r>
            <a:r>
              <a:rPr lang="sr-Latn-RS" dirty="0"/>
              <a:t> </a:t>
            </a:r>
            <a:r>
              <a:rPr lang="sr-Latn-RS" dirty="0" err="1"/>
              <a:t>Cooperation</a:t>
            </a:r>
            <a:r>
              <a:rPr lang="sr-Latn-RS" dirty="0"/>
              <a:t>: </a:t>
            </a:r>
            <a:r>
              <a:rPr lang="sr-Latn-RS" dirty="0" err="1"/>
              <a:t>Theory</a:t>
            </a:r>
            <a:r>
              <a:rPr lang="sr-Latn-RS" dirty="0"/>
              <a:t> </a:t>
            </a:r>
            <a:r>
              <a:rPr lang="sr-Latn-RS" dirty="0" err="1"/>
              <a:t>and</a:t>
            </a:r>
            <a:r>
              <a:rPr lang="sr-Latn-RS" dirty="0"/>
              <a:t> a </a:t>
            </a:r>
            <a:r>
              <a:rPr lang="sr-Latn-RS" dirty="0" err="1"/>
              <a:t>Case</a:t>
            </a:r>
            <a:r>
              <a:rPr lang="sr-Latn-RS" dirty="0"/>
              <a:t> </a:t>
            </a:r>
            <a:r>
              <a:rPr lang="sr-Latn-RS" dirty="0" err="1"/>
              <a:t>Study</a:t>
            </a:r>
            <a:r>
              <a:rPr lang="sr-Latn-RS" dirty="0"/>
              <a:t> of </a:t>
            </a:r>
            <a:r>
              <a:rPr lang="sr-Latn-RS" dirty="0" err="1"/>
              <a:t>Tito’s</a:t>
            </a:r>
            <a:r>
              <a:rPr lang="sr-Latn-RS" dirty="0"/>
              <a:t> </a:t>
            </a:r>
            <a:r>
              <a:rPr lang="sr-Latn-RS" dirty="0" err="1"/>
              <a:t>Yugoslavia</a:t>
            </a:r>
            <a:r>
              <a:rPr lang="sr-Latn-RS" dirty="0"/>
              <a:t>“, </a:t>
            </a:r>
            <a:r>
              <a:rPr lang="sr-Latn-RS" i="1" dirty="0" err="1"/>
              <a:t>Security</a:t>
            </a:r>
            <a:r>
              <a:rPr lang="sr-Latn-RS" i="1" dirty="0"/>
              <a:t> </a:t>
            </a:r>
            <a:r>
              <a:rPr lang="sr-Latn-RS" i="1" dirty="0" err="1"/>
              <a:t>Studies</a:t>
            </a:r>
            <a:r>
              <a:rPr lang="sr-Latn-RS" dirty="0"/>
              <a:t>, Vol. 20, No. 1 (</a:t>
            </a:r>
            <a:r>
              <a:rPr lang="sr-Latn-RS" dirty="0" err="1"/>
              <a:t>March</a:t>
            </a:r>
            <a:r>
              <a:rPr lang="sr-Latn-RS" dirty="0"/>
              <a:t> 2011), 73–104</a:t>
            </a:r>
            <a:endParaRPr lang="sr-Latn-RS" dirty="0" smtClean="0"/>
          </a:p>
          <a:p>
            <a:endParaRPr lang="sr-Latn-RS" dirty="0" smtClean="0"/>
          </a:p>
        </p:txBody>
      </p:sp>
    </p:spTree>
    <p:extLst>
      <p:ext uri="{BB962C8B-B14F-4D97-AF65-F5344CB8AC3E}">
        <p14:creationId xmlns:p14="http://schemas.microsoft.com/office/powerpoint/2010/main" val="1329395936"/>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solidFill>
                  <a:srgbClr val="FF0000"/>
                </a:solidFill>
              </a:rPr>
              <a:t>ANDREW KOCH 1997</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sr-Latn-RS" dirty="0" smtClean="0">
                <a:solidFill>
                  <a:srgbClr val="FF0000"/>
                </a:solidFill>
              </a:rPr>
              <a:t>I pored </a:t>
            </a:r>
            <a:r>
              <a:rPr lang="sr-Latn-RS" dirty="0">
                <a:solidFill>
                  <a:srgbClr val="FF0000"/>
                </a:solidFill>
              </a:rPr>
              <a:t>skorijih navoda i ranijih strahova, nema dovoljno podataka iz dostupnih izvora koji bi potvrdili da je Jugoslavija ikada imala ozbiljan „program za nuklearno oružje“. Iako je Tito verovatno težio da postigne sposobnost za proizvodnju nuklearnog oružja i preduzimao istraživanja i na dobijanju plutonijuma i obogaćivanju urana, ne izgleda da su te aktivnosti dostigle tehnički nivo niti da su dovoljno uključene u istraživanja usmerena na oružje, da bi se smatrali „programom za nuklearno oružje</a:t>
            </a:r>
            <a:r>
              <a:rPr lang="sr-Latn-R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055422799"/>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Latn-RS" sz="5400" dirty="0" smtClean="0">
                <a:solidFill>
                  <a:srgbClr val="FF0000"/>
                </a:solidFill>
              </a:rPr>
              <a:t>HLADNI RAT</a:t>
            </a:r>
            <a:endParaRPr lang="en-US" sz="5400" dirty="0">
              <a:solidFill>
                <a:srgbClr val="FF0000"/>
              </a:solidFill>
            </a:endParaRPr>
          </a:p>
        </p:txBody>
      </p:sp>
      <p:sp>
        <p:nvSpPr>
          <p:cNvPr id="3" name="Content Placeholder 2"/>
          <p:cNvSpPr>
            <a:spLocks noGrp="1"/>
          </p:cNvSpPr>
          <p:nvPr>
            <p:ph idx="1"/>
          </p:nvPr>
        </p:nvSpPr>
        <p:spPr>
          <a:xfrm>
            <a:off x="457200" y="1295400"/>
            <a:ext cx="8382000" cy="4830763"/>
          </a:xfrm>
        </p:spPr>
        <p:txBody>
          <a:bodyPr>
            <a:normAutofit fontScale="85000" lnSpcReduction="20000"/>
          </a:bodyPr>
          <a:lstStyle/>
          <a:p>
            <a:r>
              <a:rPr lang="sr-Latn-RS" sz="2400" dirty="0" smtClean="0">
                <a:solidFill>
                  <a:srgbClr val="FF0000"/>
                </a:solidFill>
              </a:rPr>
              <a:t>Širenje „nuklearnog kluba“   	</a:t>
            </a:r>
            <a:r>
              <a:rPr lang="sr-Latn-RS" sz="2400" dirty="0" smtClean="0"/>
              <a:t>		</a:t>
            </a:r>
            <a:r>
              <a:rPr lang="sr-Latn-RS" sz="2400" dirty="0" smtClean="0">
                <a:solidFill>
                  <a:srgbClr val="FF0000"/>
                </a:solidFill>
              </a:rPr>
              <a:t>Trka u naoružanju</a:t>
            </a:r>
          </a:p>
          <a:p>
            <a:endParaRPr lang="sr-Latn-RS" sz="2400" dirty="0">
              <a:solidFill>
                <a:srgbClr val="FF0000"/>
              </a:solidFill>
            </a:endParaRPr>
          </a:p>
          <a:p>
            <a:pPr marL="0" indent="0">
              <a:buNone/>
            </a:pPr>
            <a:endParaRPr lang="sr-Latn-RS" sz="2400" dirty="0" smtClean="0">
              <a:solidFill>
                <a:srgbClr val="FF0000"/>
              </a:solidFill>
            </a:endParaRPr>
          </a:p>
          <a:p>
            <a:endParaRPr lang="sr-Latn-RS" sz="2400" dirty="0"/>
          </a:p>
          <a:p>
            <a:endParaRPr lang="sr-Latn-RS" sz="2400" dirty="0" smtClean="0"/>
          </a:p>
          <a:p>
            <a:endParaRPr lang="sr-Latn-RS" sz="2400" dirty="0"/>
          </a:p>
          <a:p>
            <a:endParaRPr lang="sr-Latn-RS" sz="2400" dirty="0" smtClean="0"/>
          </a:p>
          <a:p>
            <a:endParaRPr lang="sr-Latn-RS" sz="2400" dirty="0" smtClean="0"/>
          </a:p>
          <a:p>
            <a:endParaRPr lang="sr-Latn-RS" sz="2400" dirty="0" smtClean="0"/>
          </a:p>
          <a:p>
            <a:r>
              <a:rPr lang="sr-Latn-RS" sz="2400" dirty="0" smtClean="0">
                <a:solidFill>
                  <a:srgbClr val="FF0000"/>
                </a:solidFill>
              </a:rPr>
              <a:t>Širenje nuklearnog kluba: </a:t>
            </a:r>
            <a:r>
              <a:rPr lang="sr-Latn-RS" sz="2400" dirty="0" smtClean="0"/>
              <a:t>SAD 1945; SSSR 1949; GB 1952; FRA 1960; CHN 1964; ISR 1973; IND 1974; JAF 1979; PAK 1990; NORTH COREA 2009</a:t>
            </a:r>
          </a:p>
          <a:p>
            <a:r>
              <a:rPr lang="sr-Latn-RS" sz="2500" dirty="0">
                <a:solidFill>
                  <a:srgbClr val="FF0000"/>
                </a:solidFill>
              </a:rPr>
              <a:t>Nedovršeni projekti: </a:t>
            </a:r>
            <a:r>
              <a:rPr lang="sr-Latn-RS" sz="2500" dirty="0"/>
              <a:t>Libija, Južna Koreja, Brazil, Irak, Sirija, Jugoslavija </a:t>
            </a:r>
            <a:r>
              <a:rPr lang="sr-Latn-RS" sz="2500" dirty="0" smtClean="0"/>
              <a:t>?</a:t>
            </a:r>
          </a:p>
          <a:p>
            <a:r>
              <a:rPr lang="sr-Latn-RS" sz="2400" dirty="0">
                <a:solidFill>
                  <a:srgbClr val="FF0000"/>
                </a:solidFill>
              </a:rPr>
              <a:t>Hidrogenska bomba </a:t>
            </a:r>
            <a:r>
              <a:rPr lang="sr-Latn-RS" sz="2400" dirty="0"/>
              <a:t>– </a:t>
            </a:r>
            <a:r>
              <a:rPr lang="sr-Latn-RS" sz="2400" dirty="0" smtClean="0"/>
              <a:t>SAD 1952, SSSR 1953</a:t>
            </a:r>
            <a:r>
              <a:rPr lang="sr-Latn-RS" sz="2400" dirty="0"/>
              <a:t>;</a:t>
            </a:r>
            <a:r>
              <a:rPr lang="sr-Latn-RS" sz="2400" dirty="0" smtClean="0"/>
              <a:t> 1960 – „Car bomba“ – 50MT</a:t>
            </a:r>
            <a:endParaRPr lang="sr-Latn-RS" sz="2500" dirty="0"/>
          </a:p>
          <a:p>
            <a:r>
              <a:rPr lang="sr-Latn-RS" sz="2400" dirty="0" smtClean="0">
                <a:solidFill>
                  <a:srgbClr val="FF0000"/>
                </a:solidFill>
              </a:rPr>
              <a:t>Mirnodopska primena nuklearne energije: </a:t>
            </a:r>
            <a:r>
              <a:rPr lang="sr-Latn-RS" sz="2400" dirty="0" smtClean="0"/>
              <a:t>proizvodnja </a:t>
            </a:r>
            <a:r>
              <a:rPr lang="sr-Latn-RS" sz="2400" dirty="0" smtClean="0">
                <a:solidFill>
                  <a:srgbClr val="FF0000"/>
                </a:solidFill>
              </a:rPr>
              <a:t>energije</a:t>
            </a:r>
            <a:r>
              <a:rPr lang="sr-Latn-RS" sz="2400" dirty="0" smtClean="0"/>
              <a:t> u nuklearnim elektranama; proizvodnja i upotreba </a:t>
            </a:r>
            <a:r>
              <a:rPr lang="sr-Latn-RS" sz="2400" dirty="0" err="1" smtClean="0">
                <a:solidFill>
                  <a:srgbClr val="FF0000"/>
                </a:solidFill>
              </a:rPr>
              <a:t>radioizotopa</a:t>
            </a:r>
            <a:r>
              <a:rPr lang="sr-Latn-RS" sz="2400" dirty="0" smtClean="0">
                <a:solidFill>
                  <a:srgbClr val="FF0000"/>
                </a:solidFill>
              </a:rPr>
              <a:t> </a:t>
            </a:r>
            <a:r>
              <a:rPr lang="sr-Latn-RS" sz="2400" dirty="0" smtClean="0"/>
              <a:t>u medicini, industriji, poljoprivredi, veterini, …; </a:t>
            </a:r>
            <a:r>
              <a:rPr lang="sr-Latn-RS" sz="2400" dirty="0" smtClean="0">
                <a:solidFill>
                  <a:srgbClr val="FF0000"/>
                </a:solidFill>
              </a:rPr>
              <a:t>fundamentalna</a:t>
            </a:r>
            <a:r>
              <a:rPr lang="sr-Latn-RS" sz="2400" dirty="0" smtClean="0"/>
              <a:t> naučna istraživanja</a:t>
            </a:r>
            <a:endParaRPr lang="en-US" sz="2400"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7891" t="18760" r="15365" b="13895"/>
          <a:stretch/>
        </p:blipFill>
        <p:spPr>
          <a:xfrm>
            <a:off x="914400" y="1676400"/>
            <a:ext cx="3048000" cy="2306594"/>
          </a:xfrm>
          <a:prstGeom prst="rect">
            <a:avLst/>
          </a:prstGeom>
        </p:spPr>
      </p:pic>
      <p:pic>
        <p:nvPicPr>
          <p:cNvPr id="1026" name="Picture 2" descr="C:\Users\Dragomir\Desktop\BUKULJA\US_and_USSR_nuclear_stockpil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76400"/>
            <a:ext cx="3160888" cy="230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12150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2590800"/>
          </a:xfrm>
        </p:spPr>
        <p:txBody>
          <a:bodyPr>
            <a:noAutofit/>
          </a:bodyPr>
          <a:lstStyle/>
          <a:p>
            <a:r>
              <a:rPr lang="en-US" sz="8000" dirty="0" smtClean="0">
                <a:solidFill>
                  <a:srgbClr val="FF0000"/>
                </a:solidFill>
              </a:rPr>
              <a:t>JUGOSLAVIJA 1945-1990 </a:t>
            </a:r>
            <a:br>
              <a:rPr lang="en-US" sz="8000" dirty="0" smtClean="0">
                <a:solidFill>
                  <a:srgbClr val="FF0000"/>
                </a:solidFill>
              </a:rPr>
            </a:br>
            <a:r>
              <a:rPr lang="sr-Latn-RS" sz="8000" dirty="0" smtClean="0">
                <a:solidFill>
                  <a:srgbClr val="FF0000"/>
                </a:solidFill>
              </a:rPr>
              <a:t>NUKLEARNA ISTRAŽIVANJA</a:t>
            </a:r>
            <a:endParaRPr lang="en-US" sz="8000" dirty="0">
              <a:solidFill>
                <a:srgbClr val="FF0000"/>
              </a:solidFill>
            </a:endParaRPr>
          </a:p>
        </p:txBody>
      </p:sp>
    </p:spTree>
    <p:extLst>
      <p:ext uri="{BB962C8B-B14F-4D97-AF65-F5344CB8AC3E}">
        <p14:creationId xmlns:p14="http://schemas.microsoft.com/office/powerpoint/2010/main" val="943393961"/>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1267</TotalTime>
  <Words>5675</Words>
  <Application>Microsoft Office PowerPoint</Application>
  <PresentationFormat>On-screen Show (4:3)</PresentationFormat>
  <Paragraphs>323</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Dragomir Bondžić  NAUKA I POLITIKA</vt:lpstr>
      <vt:lpstr>PowerPoint Presentation</vt:lpstr>
      <vt:lpstr>SVET U ATOMSKOM DOBU</vt:lpstr>
      <vt:lpstr> POČETAK ATOMSKOG DOBA kraj 19. i početak 20. veka </vt:lpstr>
      <vt:lpstr> FISIJA </vt:lpstr>
      <vt:lpstr>MANHATTAN PROJECT</vt:lpstr>
      <vt:lpstr>BOMBARDOVANJE HIROŠIME I NAGASAKIJA 1945</vt:lpstr>
      <vt:lpstr>HLADNI RAT</vt:lpstr>
      <vt:lpstr>JUGOSLAVIJA 1945-1990  NUKLEARNA ISTRAŽIVANJA</vt:lpstr>
      <vt:lpstr>OTEŽAVAJUĆE OKOLNOSTI 1945</vt:lpstr>
      <vt:lpstr>KADROVI</vt:lpstr>
      <vt:lpstr>PAVLE SAVIĆ (1909-1994)</vt:lpstr>
      <vt:lpstr>PAVLE SAVIĆ U MOSKVI 1944. (L. D. Landau, A. I. Alihanov, A. Šaljnikov i P. Savić)</vt:lpstr>
      <vt:lpstr>PISMA P. SAVIĆA I P. KAPICE TITU MARTA 1946.</vt:lpstr>
      <vt:lpstr>SMITOV IZVEŠTAJ O MENHETN PROJEKTU KOJI JE SAVIĆ POSLAO TITU 1946.</vt:lpstr>
      <vt:lpstr>INSTITUT „BORIS KIDRIČ“ U VINČI  osnovan 1948.</vt:lpstr>
      <vt:lpstr>RAZVOJ NUKLEARNIH ISTRAŽIVANJA U JUGOSLAVIJI</vt:lpstr>
      <vt:lpstr>SAVEZNA KOMISIJA ZA NUKLEARNU ENERGIJU (SKNE) 1955-1971.</vt:lpstr>
      <vt:lpstr>PREDSEDNIK I SEKRETAR SKNE</vt:lpstr>
      <vt:lpstr>INSTITUT U VINČI – REAKTORI RB i RA</vt:lpstr>
      <vt:lpstr>ELEKTRANE: KRŠKO I MORATORIJUM</vt:lpstr>
      <vt:lpstr>REZULTATI</vt:lpstr>
      <vt:lpstr>JUGOSLAVIJA 1945-1990  VOJNI NUKLARNI PROGRAM?</vt:lpstr>
      <vt:lpstr>ZVANIČNA POLITIKA</vt:lpstr>
      <vt:lpstr>AMBICIJE I MOTIVI</vt:lpstr>
      <vt:lpstr>TRI PERIODA VOJNIH NUKLEARNIH AMBICIJA U JUGOSLAVIJI</vt:lpstr>
      <vt:lpstr>I PERIOD</vt:lpstr>
      <vt:lpstr>DRŽAVA, UDBA I NAUKA</vt:lpstr>
      <vt:lpstr>USTANOVE I LJUDI</vt:lpstr>
      <vt:lpstr>STEVAN DEDIJER (1911-2004) fizičar, novinar, obaveštajac, direktor Instituta u Vinči 1952-1954.</vt:lpstr>
      <vt:lpstr>SEĆANJE S. DEDIJERA</vt:lpstr>
      <vt:lpstr>JOVO KAPIČIĆ (1919-2013) general, pomoćnik ministra unutrašnjih poslova</vt:lpstr>
      <vt:lpstr>SEĆANJE J. KAPIČIĆA</vt:lpstr>
      <vt:lpstr>IVAN SUPEK (1915-2007)  hrvatski fizičar, filozof i književnik, osnivač Instituta „Ruđer Bošković“</vt:lpstr>
      <vt:lpstr>SEĆANJE I. SUPEKA</vt:lpstr>
      <vt:lpstr>PAVLE SAVIĆ – DNEVNIK RADA U VINČI 1949-1950</vt:lpstr>
      <vt:lpstr>1950.</vt:lpstr>
      <vt:lpstr>RANKOVIĆ, KARDELJ I ĐILAS</vt:lpstr>
      <vt:lpstr>P. SAVIĆ, R. VALEN, S. DEDIJER sa B. GOLDŠMITOM U VINČI 1953.</vt:lpstr>
      <vt:lpstr>„O DVA BITNA USLOVA ZA RAZVITAK ATOMSKE ENERGIJE KOD NAS“  25. V 1953.</vt:lpstr>
      <vt:lpstr>„O DVA BITNA USLOVA ZA RAZVITAK ATOMSKE ENERGIJE KOD NAS“  25. V 1953.</vt:lpstr>
      <vt:lpstr>II PERIOD</vt:lpstr>
      <vt:lpstr>IVAN GOŠNJAK I RADE BULAT  savezni sekretar za narodnu odbranu i  načelnik uprave za ABHO članovi SKNE iz JNA</vt:lpstr>
      <vt:lpstr>VOJNE POTREBE KRAJEM 50-IH</vt:lpstr>
      <vt:lpstr>„O NEKIM NAJVAŽNIJIM ABH PROBLEMIMA U JNA“NOVEMBRA 1957.</vt:lpstr>
      <vt:lpstr>PERSPEKTIVNI PROGRAM NAUČNO-ISTRAŽIVAČKIH RADOVA U OBLASTI NUKLEARNE ENERGIJE ZA POTREBE NARODNE ODBRANE, 1958 </vt:lpstr>
      <vt:lpstr>„OPŠTE SMERNICE ZA IZRADU PERSPEKTIVNOG PLANA RAZVOJA NUKLEARNIH REAKTORA“, 1958</vt:lpstr>
      <vt:lpstr>OPŠTE SMERNICE…</vt:lpstr>
      <vt:lpstr>MILORAD RISTIĆ – saradnik i direktor Vinče</vt:lpstr>
      <vt:lpstr>„PRILOG PERSPEKTIVNOM PROGRAMU NAUČNO-ISTRAŽIVAČKIH I DRUGIH RADOVA U OBLASTI NUKLEARNE ENERGIJE ZA POTREBE NARODNE ODBRANE /ODELJAK: ATOMSKO ORUŽJE/“ 1958</vt:lpstr>
      <vt:lpstr>POZIV NA SASTANAK KOD RANKOVIĆA 27. MAJA 1961.</vt:lpstr>
      <vt:lpstr>INFORMACIJA O NUKLEARNOM ORUŽJU I ŠEMA ZA DOBIJANJE BOMBE 1961.</vt:lpstr>
      <vt:lpstr>„INFORMACIJA O MOGUĆNOSTI PROIZVODNJE NUKLEARNOG ORUŽJA U MALIM KOLIČINAMA“. </vt:lpstr>
      <vt:lpstr>„INFORMACIJA O MOGUĆNOSTI PROIZVODNJE NUKLEARNOG ORUŽJA U MALIM KOLIČINAMA“. </vt:lpstr>
      <vt:lpstr>„INFORMACIJA O MOGUĆNOSTI PROIZVODNJE NUKLEARNOG ORUŽJA U MALIM KOLIČINAMA“. </vt:lpstr>
      <vt:lpstr>„URANSKA GROZNICA“ – POTRAGA ZA RUDOM URANA 40-ih – 60-ih GODINA</vt:lpstr>
      <vt:lpstr>„URANSKA GROZNICA“ – POTRAGA ZA RUDOM URANA 40-ih – 60-ih GODINA</vt:lpstr>
      <vt:lpstr>KARTA ISTRAŽIVANJA URANA  1960-1964</vt:lpstr>
      <vt:lpstr>RUDNIK URANA KALNA  NA STAROJ PLANINI</vt:lpstr>
      <vt:lpstr>PLANOVI I STVARNOST –  UZROCI NEUSPEHA</vt:lpstr>
      <vt:lpstr>SUMNJE I OPTUŽBE</vt:lpstr>
      <vt:lpstr>DEBATA O BOMBI, NIN, 11. jul 1971.</vt:lpstr>
      <vt:lpstr>III PERIOD</vt:lpstr>
      <vt:lpstr>TITO HOĆE BOMBU</vt:lpstr>
      <vt:lpstr>ZADATAK „KOZARA“ 1974.</vt:lpstr>
      <vt:lpstr>ZADATAK „KOZARA“ 1974.</vt:lpstr>
      <vt:lpstr>ZADATAK „KOZARA“ 1974.</vt:lpstr>
      <vt:lpstr>MILORAD MLAĐENOVIĆ – saradnik Vinče</vt:lpstr>
      <vt:lpstr>SEDNICA SAVETA ZA NARODNU ODBRANU NA BRIONIMA 24. XII 1974.</vt:lpstr>
      <vt:lpstr>NIKOLA LJUBIČIĆ I BRANKO MAMULA</vt:lpstr>
      <vt:lpstr>REZULTATI</vt:lpstr>
      <vt:lpstr>STAVOVI STRUČNJAKA</vt:lpstr>
      <vt:lpstr>MEMOARI I LITERATURA</vt:lpstr>
      <vt:lpstr>ANDREW KOCH 1997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IZMEĐU AMBICIJA I ILUZIJA</dc:title>
  <dc:creator>Dragomir</dc:creator>
  <cp:lastModifiedBy>Dragomir</cp:lastModifiedBy>
  <cp:revision>93</cp:revision>
  <dcterms:created xsi:type="dcterms:W3CDTF">2017-01-27T12:27:40Z</dcterms:created>
  <dcterms:modified xsi:type="dcterms:W3CDTF">2017-12-20T10:44:23Z</dcterms:modified>
</cp:coreProperties>
</file>